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5"/>
  </p:sldMasterIdLst>
  <p:notesMasterIdLst>
    <p:notesMasterId r:id="rId42"/>
  </p:notesMasterIdLst>
  <p:handoutMasterIdLst>
    <p:handoutMasterId r:id="rId43"/>
  </p:handoutMasterIdLst>
  <p:sldIdLst>
    <p:sldId id="305" r:id="rId6"/>
    <p:sldId id="302" r:id="rId7"/>
    <p:sldId id="259" r:id="rId8"/>
    <p:sldId id="261" r:id="rId9"/>
    <p:sldId id="262" r:id="rId10"/>
    <p:sldId id="264" r:id="rId11"/>
    <p:sldId id="295" r:id="rId12"/>
    <p:sldId id="296" r:id="rId13"/>
    <p:sldId id="265" r:id="rId14"/>
    <p:sldId id="266" r:id="rId15"/>
    <p:sldId id="267" r:id="rId16"/>
    <p:sldId id="268" r:id="rId17"/>
    <p:sldId id="269" r:id="rId18"/>
    <p:sldId id="270" r:id="rId19"/>
    <p:sldId id="272" r:id="rId20"/>
    <p:sldId id="275" r:id="rId21"/>
    <p:sldId id="303" r:id="rId22"/>
    <p:sldId id="304" r:id="rId23"/>
    <p:sldId id="276" r:id="rId24"/>
    <p:sldId id="279" r:id="rId25"/>
    <p:sldId id="280" r:id="rId26"/>
    <p:sldId id="281" r:id="rId27"/>
    <p:sldId id="282" r:id="rId28"/>
    <p:sldId id="284" r:id="rId29"/>
    <p:sldId id="273" r:id="rId30"/>
    <p:sldId id="274" r:id="rId31"/>
    <p:sldId id="306" r:id="rId32"/>
    <p:sldId id="292" r:id="rId33"/>
    <p:sldId id="301" r:id="rId34"/>
    <p:sldId id="285" r:id="rId35"/>
    <p:sldId id="286" r:id="rId36"/>
    <p:sldId id="287" r:id="rId37"/>
    <p:sldId id="288" r:id="rId38"/>
    <p:sldId id="289" r:id="rId39"/>
    <p:sldId id="297" r:id="rId40"/>
    <p:sldId id="291" r:id="rId41"/>
  </p:sldIdLst>
  <p:sldSz cx="12192000" cy="6858000"/>
  <p:notesSz cx="7010400" cy="9296400"/>
  <p:custDataLst>
    <p:tags r:id="rId4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3B76"/>
    <a:srgbClr val="FF0000"/>
    <a:srgbClr val="FF3300"/>
    <a:srgbClr val="33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F249E7-13BC-4C3A-B4BA-65C89505B9BE}" v="1" dt="2024-10-02T14:12:58.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69565" autoAdjust="0"/>
  </p:normalViewPr>
  <p:slideViewPr>
    <p:cSldViewPr>
      <p:cViewPr varScale="1">
        <p:scale>
          <a:sx n="75" d="100"/>
          <a:sy n="75" d="100"/>
        </p:scale>
        <p:origin x="1776"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3504" y="3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nslow, Christopher Hays LTC USARMY HQDA TJAGLCS (USA)" userId="fe12fdeb-0646-4dfe-b801-2ec4d72da88d" providerId="ADAL" clId="{AAF249E7-13BC-4C3A-B4BA-65C89505B9BE}"/>
    <pc:docChg chg="undo custSel modSld">
      <pc:chgData name="Kinslow, Christopher Hays LTC USARMY HQDA TJAGLCS (USA)" userId="fe12fdeb-0646-4dfe-b801-2ec4d72da88d" providerId="ADAL" clId="{AAF249E7-13BC-4C3A-B4BA-65C89505B9BE}" dt="2024-10-02T14:13:01.135" v="8"/>
      <pc:docMkLst>
        <pc:docMk/>
      </pc:docMkLst>
      <pc:sldChg chg="modSp mod modNotesTx">
        <pc:chgData name="Kinslow, Christopher Hays LTC USARMY HQDA TJAGLCS (USA)" userId="fe12fdeb-0646-4dfe-b801-2ec4d72da88d" providerId="ADAL" clId="{AAF249E7-13BC-4C3A-B4BA-65C89505B9BE}" dt="2024-10-02T14:03:38.701" v="5" actId="6549"/>
        <pc:sldMkLst>
          <pc:docMk/>
          <pc:sldMk cId="0" sldId="286"/>
        </pc:sldMkLst>
        <pc:spChg chg="mod">
          <ac:chgData name="Kinslow, Christopher Hays LTC USARMY HQDA TJAGLCS (USA)" userId="fe12fdeb-0646-4dfe-b801-2ec4d72da88d" providerId="ADAL" clId="{AAF249E7-13BC-4C3A-B4BA-65C89505B9BE}" dt="2024-10-02T14:03:09.736" v="4"/>
          <ac:spMkLst>
            <pc:docMk/>
            <pc:sldMk cId="0" sldId="286"/>
            <ac:spMk id="30723" creationId="{00000000-0000-0000-0000-000000000000}"/>
          </ac:spMkLst>
        </pc:spChg>
      </pc:sldChg>
      <pc:sldChg chg="modNotesTx">
        <pc:chgData name="Kinslow, Christopher Hays LTC USARMY HQDA TJAGLCS (USA)" userId="fe12fdeb-0646-4dfe-b801-2ec4d72da88d" providerId="ADAL" clId="{AAF249E7-13BC-4C3A-B4BA-65C89505B9BE}" dt="2024-10-02T14:07:51.038" v="6" actId="6549"/>
        <pc:sldMkLst>
          <pc:docMk/>
          <pc:sldMk cId="0" sldId="287"/>
        </pc:sldMkLst>
      </pc:sldChg>
      <pc:sldChg chg="modNotesTx">
        <pc:chgData name="Kinslow, Christopher Hays LTC USARMY HQDA TJAGLCS (USA)" userId="fe12fdeb-0646-4dfe-b801-2ec4d72da88d" providerId="ADAL" clId="{AAF249E7-13BC-4C3A-B4BA-65C89505B9BE}" dt="2024-10-02T14:13:01.135" v="8"/>
        <pc:sldMkLst>
          <pc:docMk/>
          <pc:sldMk cId="0" sldId="288"/>
        </pc:sldMkLst>
      </pc:sldChg>
      <pc:sldChg chg="modNotesTx">
        <pc:chgData name="Kinslow, Christopher Hays LTC USARMY HQDA TJAGLCS (USA)" userId="fe12fdeb-0646-4dfe-b801-2ec4d72da88d" providerId="ADAL" clId="{AAF249E7-13BC-4C3A-B4BA-65C89505B9BE}" dt="2024-10-02T14:10:33.892" v="7" actId="6549"/>
        <pc:sldMkLst>
          <pc:docMk/>
          <pc:sldMk cId="0" sldId="2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3570" name="Rectangle 2"/>
          <p:cNvSpPr>
            <a:spLocks noGrp="1" noChangeArrowheads="1"/>
          </p:cNvSpPr>
          <p:nvPr>
            <p:ph type="hdr" sz="quarter"/>
          </p:nvPr>
        </p:nvSpPr>
        <p:spPr bwMode="auto">
          <a:xfrm>
            <a:off x="0" y="0"/>
            <a:ext cx="3037628" cy="46418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93571" name="Rectangle 3"/>
          <p:cNvSpPr>
            <a:spLocks noGrp="1" noChangeArrowheads="1"/>
          </p:cNvSpPr>
          <p:nvPr>
            <p:ph type="dt" sz="quarter" idx="1"/>
          </p:nvPr>
        </p:nvSpPr>
        <p:spPr bwMode="auto">
          <a:xfrm>
            <a:off x="3971183" y="0"/>
            <a:ext cx="3037628" cy="46418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93572" name="Rectangle 4"/>
          <p:cNvSpPr>
            <a:spLocks noGrp="1" noChangeArrowheads="1"/>
          </p:cNvSpPr>
          <p:nvPr>
            <p:ph type="ftr" sz="quarter" idx="2"/>
          </p:nvPr>
        </p:nvSpPr>
        <p:spPr bwMode="auto">
          <a:xfrm>
            <a:off x="0" y="8830627"/>
            <a:ext cx="3037628" cy="46418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93573" name="Rectangle 5"/>
          <p:cNvSpPr>
            <a:spLocks noGrp="1" noChangeArrowheads="1"/>
          </p:cNvSpPr>
          <p:nvPr>
            <p:ph type="sldNum" sz="quarter" idx="3"/>
          </p:nvPr>
        </p:nvSpPr>
        <p:spPr bwMode="auto">
          <a:xfrm>
            <a:off x="3971183" y="8830627"/>
            <a:ext cx="3037628" cy="46418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1" hangingPunct="1">
              <a:defRPr sz="1200">
                <a:latin typeface="Arial" charset="0"/>
              </a:defRPr>
            </a:lvl1pPr>
          </a:lstStyle>
          <a:p>
            <a:pPr>
              <a:defRPr/>
            </a:pPr>
            <a:fld id="{023DC790-FBF7-4B89-8EF9-AB030DE3F8C7}" type="slidenum">
              <a:rPr lang="en-US"/>
              <a:pPr>
                <a:defRPr/>
              </a:pPr>
              <a:t>‹#›</a:t>
            </a:fld>
            <a:endParaRPr lang="en-US"/>
          </a:p>
        </p:txBody>
      </p:sp>
    </p:spTree>
    <p:extLst>
      <p:ext uri="{BB962C8B-B14F-4D97-AF65-F5344CB8AC3E}">
        <p14:creationId xmlns:p14="http://schemas.microsoft.com/office/powerpoint/2010/main" val="1033441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184"/>
          </a:xfrm>
          <a:prstGeom prst="rect">
            <a:avLst/>
          </a:prstGeom>
          <a:noFill/>
          <a:ln w="9525">
            <a:noFill/>
            <a:miter lim="800000"/>
            <a:headEnd/>
            <a:tailEnd/>
          </a:ln>
          <a:effectLst/>
        </p:spPr>
        <p:txBody>
          <a:bodyPr vert="horz" wrap="square" lIns="93097" tIns="46549" rIns="93097" bIns="46549" numCol="1" anchor="t" anchorCtr="0" compatLnSpc="1">
            <a:prstTxWarp prst="textNoShape">
              <a:avLst/>
            </a:prstTxWarp>
          </a:bodyPr>
          <a:lstStyle>
            <a:lvl1pPr defTabSz="931670" eaLnBrk="1" hangingPunct="1">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971183" y="0"/>
            <a:ext cx="3037628" cy="464184"/>
          </a:xfrm>
          <a:prstGeom prst="rect">
            <a:avLst/>
          </a:prstGeom>
          <a:noFill/>
          <a:ln w="9525">
            <a:noFill/>
            <a:miter lim="800000"/>
            <a:headEnd/>
            <a:tailEnd/>
          </a:ln>
          <a:effectLst/>
        </p:spPr>
        <p:txBody>
          <a:bodyPr vert="horz" wrap="square" lIns="93097" tIns="46549" rIns="93097" bIns="46549" numCol="1" anchor="t" anchorCtr="0" compatLnSpc="1">
            <a:prstTxWarp prst="textNoShape">
              <a:avLst/>
            </a:prstTxWarp>
          </a:bodyPr>
          <a:lstStyle>
            <a:lvl1pPr algn="r" defTabSz="931670" eaLnBrk="1" hangingPunct="1">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406400" y="698500"/>
            <a:ext cx="61976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359" y="4416108"/>
            <a:ext cx="5607684" cy="4182427"/>
          </a:xfrm>
          <a:prstGeom prst="rect">
            <a:avLst/>
          </a:prstGeom>
          <a:noFill/>
          <a:ln w="9525">
            <a:noFill/>
            <a:miter lim="800000"/>
            <a:headEnd/>
            <a:tailEnd/>
          </a:ln>
          <a:effectLst/>
        </p:spPr>
        <p:txBody>
          <a:bodyPr vert="horz" wrap="square" lIns="93097" tIns="46549" rIns="93097" bIns="4654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30627"/>
            <a:ext cx="3037628" cy="464184"/>
          </a:xfrm>
          <a:prstGeom prst="rect">
            <a:avLst/>
          </a:prstGeom>
          <a:noFill/>
          <a:ln w="9525">
            <a:noFill/>
            <a:miter lim="800000"/>
            <a:headEnd/>
            <a:tailEnd/>
          </a:ln>
          <a:effectLst/>
        </p:spPr>
        <p:txBody>
          <a:bodyPr vert="horz" wrap="square" lIns="93097" tIns="46549" rIns="93097" bIns="46549" numCol="1" anchor="b" anchorCtr="0" compatLnSpc="1">
            <a:prstTxWarp prst="textNoShape">
              <a:avLst/>
            </a:prstTxWarp>
          </a:bodyPr>
          <a:lstStyle>
            <a:lvl1pPr defTabSz="931670" eaLnBrk="1" hangingPunct="1">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971183" y="8830627"/>
            <a:ext cx="3037628" cy="464184"/>
          </a:xfrm>
          <a:prstGeom prst="rect">
            <a:avLst/>
          </a:prstGeom>
          <a:noFill/>
          <a:ln w="9525">
            <a:noFill/>
            <a:miter lim="800000"/>
            <a:headEnd/>
            <a:tailEnd/>
          </a:ln>
          <a:effectLst/>
        </p:spPr>
        <p:txBody>
          <a:bodyPr vert="horz" wrap="square" lIns="93097" tIns="46549" rIns="93097" bIns="46549" numCol="1" anchor="b" anchorCtr="0" compatLnSpc="1">
            <a:prstTxWarp prst="textNoShape">
              <a:avLst/>
            </a:prstTxWarp>
          </a:bodyPr>
          <a:lstStyle>
            <a:lvl1pPr algn="r" defTabSz="931670" eaLnBrk="1" hangingPunct="1">
              <a:defRPr sz="1200">
                <a:latin typeface="Arial" charset="0"/>
              </a:defRPr>
            </a:lvl1pPr>
          </a:lstStyle>
          <a:p>
            <a:pPr>
              <a:defRPr/>
            </a:pPr>
            <a:fld id="{9EA0F842-1630-4B79-BC12-8495508D98C7}" type="slidenum">
              <a:rPr lang="en-US"/>
              <a:pPr>
                <a:defRPr/>
              </a:pPr>
              <a:t>‹#›</a:t>
            </a:fld>
            <a:endParaRPr lang="en-US"/>
          </a:p>
        </p:txBody>
      </p:sp>
    </p:spTree>
    <p:extLst>
      <p:ext uri="{BB962C8B-B14F-4D97-AF65-F5344CB8AC3E}">
        <p14:creationId xmlns:p14="http://schemas.microsoft.com/office/powerpoint/2010/main" val="28579672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2 October 2024. </a:t>
            </a:r>
            <a:r>
              <a:rPr lang="en-US" sz="1000" b="1" dirty="0"/>
              <a:t>To ensure this is the most current version, please go to https://tjaglcs.army.mil/en/resources/stp.</a:t>
            </a:r>
          </a:p>
        </p:txBody>
      </p:sp>
    </p:spTree>
    <p:extLst>
      <p:ext uri="{BB962C8B-B14F-4D97-AF65-F5344CB8AC3E}">
        <p14:creationId xmlns:p14="http://schemas.microsoft.com/office/powerpoint/2010/main" val="3874310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C78442D7-D674-46EF-B7DD-3BA120CBBC18}" type="slidenum">
              <a:rPr lang="en-US" smtClean="0"/>
              <a:pPr/>
              <a:t>10</a:t>
            </a:fld>
            <a:endParaRPr lang="en-US"/>
          </a:p>
        </p:txBody>
      </p:sp>
      <p:sp>
        <p:nvSpPr>
          <p:cNvPr id="46083" name="Rectangle 4"/>
          <p:cNvSpPr>
            <a:spLocks noGrp="1" noRot="1" noChangeAspect="1" noChangeArrowheads="1" noTextEdit="1"/>
          </p:cNvSpPr>
          <p:nvPr>
            <p:ph type="sldImg"/>
          </p:nvPr>
        </p:nvSpPr>
        <p:spPr>
          <a:xfrm>
            <a:off x="406400" y="681038"/>
            <a:ext cx="6197600" cy="3486150"/>
          </a:xfrm>
          <a:ln/>
        </p:spPr>
      </p:sp>
      <p:sp>
        <p:nvSpPr>
          <p:cNvPr id="46084"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For example, if a Soldier leaves the job for an Active Guard Reserve (AGR) tour, with proper notice,  for three years, and returns, USERRA will cover the Soldier.  The Soldier will be charged for three years against the five year limit.  If the Soldier leaves the job and works for a new employer, the clock restarts for the new employer. </a:t>
            </a:r>
          </a:p>
          <a:p>
            <a:pPr lvl="1" eaLnBrk="1" hangingPunct="1">
              <a:buFontTx/>
              <a:buChar char="•"/>
            </a:pPr>
            <a:endParaRPr lang="en-US" dirty="0"/>
          </a:p>
          <a:p>
            <a:pPr lvl="1" eaLnBrk="1" hangingPunct="1">
              <a:buFontTx/>
              <a:buChar char="•"/>
            </a:pPr>
            <a:r>
              <a:rPr lang="en-US" dirty="0"/>
              <a:t> There are periods that do not count towards this 5-year time limit.  These periods are IDT, AT, involuntary recall or retention, and service in time of partial mobilization, full mobilization, or presidential selected reserve call up.  An example is the operations in Afghanistan and Iraq.  USAR and NG Soldiers who were mobilized to serve in Iraq and Afghanistan (under most circumstances) were under a partial mobilization order.  Service under this partial mobilization does not count against the USERRA 5 year rule.</a:t>
            </a:r>
          </a:p>
          <a:p>
            <a:pPr eaLnBrk="1" hangingPunct="1">
              <a:buFontTx/>
              <a:buChar char="•"/>
            </a:pPr>
            <a:endParaRPr lang="en-US" dirty="0"/>
          </a:p>
          <a:p>
            <a:pPr lvl="1" eaLnBrk="1" hangingPunct="1">
              <a:buFontTx/>
              <a:buChar char="•"/>
            </a:pPr>
            <a:r>
              <a:rPr lang="en-US" dirty="0"/>
              <a:t> Changing agencies within the federal government does not count as changing jobs.</a:t>
            </a:r>
          </a:p>
        </p:txBody>
      </p:sp>
    </p:spTree>
    <p:extLst>
      <p:ext uri="{BB962C8B-B14F-4D97-AF65-F5344CB8AC3E}">
        <p14:creationId xmlns:p14="http://schemas.microsoft.com/office/powerpoint/2010/main" val="3095440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74F0B20-51A9-4E6D-9487-D7B955B1E15A}" type="slidenum">
              <a:rPr lang="en-US" smtClean="0"/>
              <a:pPr/>
              <a:t>11</a:t>
            </a:fld>
            <a:endParaRPr lang="en-US"/>
          </a:p>
        </p:txBody>
      </p:sp>
      <p:sp>
        <p:nvSpPr>
          <p:cNvPr id="47107" name="Rectangle 4"/>
          <p:cNvSpPr>
            <a:spLocks noGrp="1" noRot="1" noChangeAspect="1" noChangeArrowheads="1" noTextEdit="1"/>
          </p:cNvSpPr>
          <p:nvPr>
            <p:ph type="sldImg"/>
          </p:nvPr>
        </p:nvSpPr>
        <p:spPr>
          <a:xfrm>
            <a:off x="406400" y="698500"/>
            <a:ext cx="6197600" cy="3486150"/>
          </a:xfrm>
          <a:ln/>
        </p:spPr>
      </p:sp>
      <p:sp>
        <p:nvSpPr>
          <p:cNvPr id="47108"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a:t>
            </a:r>
            <a:r>
              <a:rPr lang="en-US" dirty="0" err="1"/>
              <a:t>Servicemembers</a:t>
            </a:r>
            <a:r>
              <a:rPr lang="en-US" dirty="0"/>
              <a:t> who receive a court-martial conviction and a sentence that includes a Dishonorable or Bad-Conduct discharge, or a Dismissal, lose USERRA coverage. </a:t>
            </a:r>
          </a:p>
          <a:p>
            <a:pPr eaLnBrk="1" hangingPunct="1">
              <a:buFontTx/>
              <a:buChar char="•"/>
            </a:pPr>
            <a:endParaRPr lang="en-US" dirty="0"/>
          </a:p>
          <a:p>
            <a:pPr lvl="1" eaLnBrk="1" hangingPunct="1">
              <a:buFontTx/>
              <a:buChar char="•"/>
            </a:pPr>
            <a:r>
              <a:rPr lang="en-US" dirty="0"/>
              <a:t> Also, </a:t>
            </a:r>
            <a:r>
              <a:rPr lang="en-US" dirty="0" err="1"/>
              <a:t>Servicemembers</a:t>
            </a:r>
            <a:r>
              <a:rPr lang="en-US" dirty="0"/>
              <a:t> who receive Under Other Than Honorable Conditions discharge through an adverse administrative separation</a:t>
            </a:r>
            <a:r>
              <a:rPr lang="en-US" baseline="0" dirty="0"/>
              <a:t> </a:t>
            </a:r>
            <a:r>
              <a:rPr lang="en-US" dirty="0"/>
              <a:t>lose USERRA coverage.</a:t>
            </a:r>
          </a:p>
          <a:p>
            <a:pPr eaLnBrk="1" hangingPunct="1">
              <a:buFontTx/>
              <a:buChar char="•"/>
            </a:pPr>
            <a:endParaRPr lang="en-US" dirty="0"/>
          </a:p>
          <a:p>
            <a:pPr lvl="1" eaLnBrk="1" hangingPunct="1">
              <a:buFontTx/>
              <a:buChar char="•"/>
            </a:pPr>
            <a:r>
              <a:rPr lang="en-US" dirty="0"/>
              <a:t> Officers</a:t>
            </a:r>
            <a:r>
              <a:rPr lang="en-US" baseline="0" dirty="0"/>
              <a:t> </a:t>
            </a:r>
            <a:r>
              <a:rPr lang="en-US" dirty="0"/>
              <a:t>who are AWOL and then Dropped from Rolls (DFR) lose coverage (and are still subject to prosecution for the unauthorized absence).</a:t>
            </a:r>
          </a:p>
          <a:p>
            <a:pPr eaLnBrk="1" hangingPunct="1">
              <a:buFontTx/>
              <a:buChar char="•"/>
            </a:pPr>
            <a:endParaRPr lang="en-US" dirty="0"/>
          </a:p>
          <a:p>
            <a:pPr lvl="1" eaLnBrk="1" hangingPunct="1">
              <a:buFontTx/>
              <a:buChar char="•"/>
            </a:pPr>
            <a:r>
              <a:rPr lang="en-US" dirty="0"/>
              <a:t> This means that a </a:t>
            </a:r>
            <a:r>
              <a:rPr lang="en-US" dirty="0" err="1"/>
              <a:t>Servicemember</a:t>
            </a:r>
            <a:r>
              <a:rPr lang="en-US" dirty="0"/>
              <a:t> must receive either an Honorable or General discharge for service to maintain USERRA rights.</a:t>
            </a:r>
          </a:p>
        </p:txBody>
      </p:sp>
    </p:spTree>
    <p:extLst>
      <p:ext uri="{BB962C8B-B14F-4D97-AF65-F5344CB8AC3E}">
        <p14:creationId xmlns:p14="http://schemas.microsoft.com/office/powerpoint/2010/main" val="3921959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349D037-F23A-4618-9EAF-62A8DB06EB22}" type="slidenum">
              <a:rPr lang="en-US" smtClean="0"/>
              <a:pPr/>
              <a:t>12</a:t>
            </a:fld>
            <a:endParaRPr lang="en-US"/>
          </a:p>
        </p:txBody>
      </p:sp>
      <p:sp>
        <p:nvSpPr>
          <p:cNvPr id="48131" name="Rectangle 4"/>
          <p:cNvSpPr>
            <a:spLocks noGrp="1" noRot="1" noChangeAspect="1" noChangeArrowheads="1" noTextEdit="1"/>
          </p:cNvSpPr>
          <p:nvPr>
            <p:ph type="sldImg"/>
          </p:nvPr>
        </p:nvSpPr>
        <p:spPr>
          <a:xfrm>
            <a:off x="406400" y="698500"/>
            <a:ext cx="6197600" cy="3486150"/>
          </a:xfrm>
          <a:ln/>
        </p:spPr>
      </p:sp>
      <p:sp>
        <p:nvSpPr>
          <p:cNvPr id="48132" name="Rectangle 5"/>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If the Servicemember successfully applies to the Army Discharge Review Board or the Army Board for Correction of Military Records for an upgrade to at least a General Discharge, he will receive retroactive USERRA protection.  However, the  employer is not required to restore back pay and other benefits for the time between the discharge and the upgrade.</a:t>
            </a:r>
          </a:p>
        </p:txBody>
      </p:sp>
    </p:spTree>
    <p:extLst>
      <p:ext uri="{BB962C8B-B14F-4D97-AF65-F5344CB8AC3E}">
        <p14:creationId xmlns:p14="http://schemas.microsoft.com/office/powerpoint/2010/main" val="343500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384D460-2751-4254-B27E-D190AAEC419C}" type="slidenum">
              <a:rPr lang="en-US" smtClean="0"/>
              <a:pPr/>
              <a:t>13</a:t>
            </a:fld>
            <a:endParaRPr lang="en-US"/>
          </a:p>
        </p:txBody>
      </p:sp>
      <p:sp>
        <p:nvSpPr>
          <p:cNvPr id="49155" name="Rectangle 4"/>
          <p:cNvSpPr>
            <a:spLocks noGrp="1" noRot="1" noChangeAspect="1" noChangeArrowheads="1" noTextEdit="1"/>
          </p:cNvSpPr>
          <p:nvPr>
            <p:ph type="sldImg"/>
          </p:nvPr>
        </p:nvSpPr>
        <p:spPr>
          <a:xfrm>
            <a:off x="406400" y="698500"/>
            <a:ext cx="6197600" cy="3486150"/>
          </a:xfrm>
          <a:ln/>
        </p:spPr>
      </p:sp>
      <p:sp>
        <p:nvSpPr>
          <p:cNvPr id="49156" name="Rectangle 5"/>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It is best to agree on a return date with the employer, with the caveat that the military may unexpectedly extend or shorten the period of service. </a:t>
            </a:r>
          </a:p>
          <a:p>
            <a:pPr lvl="1" eaLnBrk="1" hangingPunct="1">
              <a:buFontTx/>
              <a:buChar char="•"/>
            </a:pPr>
            <a:endParaRPr lang="en-US"/>
          </a:p>
          <a:p>
            <a:pPr lvl="1" eaLnBrk="1" hangingPunct="1">
              <a:buFontTx/>
              <a:buChar char="•"/>
            </a:pPr>
            <a:r>
              <a:rPr lang="en-US"/>
              <a:t> On return to work, the claimant should apply for reemployment in writing, even though it is not required.   A sample application is available on the ESGR web site.  </a:t>
            </a:r>
          </a:p>
          <a:p>
            <a:pPr lvl="1" eaLnBrk="1" hangingPunct="1">
              <a:buFontTx/>
              <a:buChar char="•"/>
            </a:pPr>
            <a:endParaRPr lang="en-US"/>
          </a:p>
          <a:p>
            <a:pPr lvl="1" eaLnBrk="1" hangingPunct="1">
              <a:buFontTx/>
              <a:buChar char="•"/>
            </a:pPr>
            <a:r>
              <a:rPr lang="en-US"/>
              <a:t> Failure to report back within these timelines will normally result in loss of USERRA protections, but the normal employer rules and penalties regarding unauthorized absences may apply.  </a:t>
            </a:r>
          </a:p>
        </p:txBody>
      </p:sp>
    </p:spTree>
    <p:extLst>
      <p:ext uri="{BB962C8B-B14F-4D97-AF65-F5344CB8AC3E}">
        <p14:creationId xmlns:p14="http://schemas.microsoft.com/office/powerpoint/2010/main" val="2602491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DC9A7BD-F55A-439E-93B4-965CA1A7C625}" type="slidenum">
              <a:rPr lang="en-US" smtClean="0"/>
              <a:pPr/>
              <a:t>14</a:t>
            </a:fld>
            <a:endParaRPr lang="en-US"/>
          </a:p>
        </p:txBody>
      </p:sp>
      <p:sp>
        <p:nvSpPr>
          <p:cNvPr id="50179" name="Rectangle 4"/>
          <p:cNvSpPr>
            <a:spLocks noGrp="1" noRot="1" noChangeAspect="1" noChangeArrowheads="1" noTextEdit="1"/>
          </p:cNvSpPr>
          <p:nvPr>
            <p:ph type="sldImg"/>
          </p:nvPr>
        </p:nvSpPr>
        <p:spPr>
          <a:xfrm>
            <a:off x="406400" y="698500"/>
            <a:ext cx="6197600" cy="3486150"/>
          </a:xfrm>
          <a:ln/>
        </p:spPr>
      </p:sp>
      <p:sp>
        <p:nvSpPr>
          <p:cNvPr id="50180"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Those who incur service-connected disabilities during the qualifying military service have 2 years to report regardless of the length of absence.</a:t>
            </a:r>
          </a:p>
          <a:p>
            <a:pPr lvl="1" eaLnBrk="1" hangingPunct="1">
              <a:buFontTx/>
              <a:buChar char="•"/>
            </a:pPr>
            <a:endParaRPr lang="en-US" dirty="0"/>
          </a:p>
          <a:p>
            <a:pPr lvl="1" eaLnBrk="1" hangingPunct="1">
              <a:buFontTx/>
              <a:buChar char="•"/>
            </a:pPr>
            <a:r>
              <a:rPr lang="en-US" dirty="0"/>
              <a:t> Also, USERRA and the Department of Labor regulations require the employer to make reasonable efforts to accommodate the disability, unless doing so creates an undue hardship to the employer.  (Undue hardship is difficult to meet.) </a:t>
            </a:r>
          </a:p>
          <a:p>
            <a:pPr eaLnBrk="1" hangingPunct="1"/>
            <a:endParaRPr lang="en-US" dirty="0"/>
          </a:p>
        </p:txBody>
      </p:sp>
    </p:spTree>
    <p:extLst>
      <p:ext uri="{BB962C8B-B14F-4D97-AF65-F5344CB8AC3E}">
        <p14:creationId xmlns:p14="http://schemas.microsoft.com/office/powerpoint/2010/main" val="2546974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AE0987F-A988-49CA-9EA6-5F1F66B5D8AE}" type="slidenum">
              <a:rPr lang="en-US" smtClean="0"/>
              <a:pPr/>
              <a:t>15</a:t>
            </a:fld>
            <a:endParaRPr lang="en-US"/>
          </a:p>
        </p:txBody>
      </p:sp>
      <p:sp>
        <p:nvSpPr>
          <p:cNvPr id="51203" name="Rectangle 4"/>
          <p:cNvSpPr>
            <a:spLocks noGrp="1" noRot="1" noChangeAspect="1" noChangeArrowheads="1" noTextEdit="1"/>
          </p:cNvSpPr>
          <p:nvPr>
            <p:ph type="sldImg"/>
          </p:nvPr>
        </p:nvSpPr>
        <p:spPr>
          <a:xfrm>
            <a:off x="406400" y="698500"/>
            <a:ext cx="6197600" cy="3486150"/>
          </a:xfrm>
          <a:ln/>
        </p:spPr>
      </p:sp>
      <p:sp>
        <p:nvSpPr>
          <p:cNvPr id="51204" name="Rectangle 5"/>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A servicemember who meets all of the previously discussed requirements for reemployment rights is entitled to these protections under USERRA. </a:t>
            </a:r>
          </a:p>
          <a:p>
            <a:pPr eaLnBrk="1" hangingPunct="1"/>
            <a:endParaRPr lang="en-US"/>
          </a:p>
          <a:p>
            <a:pPr eaLnBrk="1" hangingPunct="1"/>
            <a:endParaRPr lang="en-US"/>
          </a:p>
        </p:txBody>
      </p:sp>
    </p:spTree>
    <p:extLst>
      <p:ext uri="{BB962C8B-B14F-4D97-AF65-F5344CB8AC3E}">
        <p14:creationId xmlns:p14="http://schemas.microsoft.com/office/powerpoint/2010/main" val="2160758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D4E09C5-DE24-49ED-A8B7-6A419297CF16}" type="slidenum">
              <a:rPr lang="en-US" smtClean="0"/>
              <a:pPr/>
              <a:t>16</a:t>
            </a:fld>
            <a:endParaRPr lang="en-US"/>
          </a:p>
        </p:txBody>
      </p:sp>
      <p:sp>
        <p:nvSpPr>
          <p:cNvPr id="54275" name="Rectangle 4"/>
          <p:cNvSpPr>
            <a:spLocks noGrp="1" noRot="1" noChangeAspect="1" noChangeArrowheads="1" noTextEdit="1"/>
          </p:cNvSpPr>
          <p:nvPr>
            <p:ph type="sldImg"/>
          </p:nvPr>
        </p:nvSpPr>
        <p:spPr>
          <a:xfrm>
            <a:off x="406400" y="698500"/>
            <a:ext cx="6197600" cy="3486150"/>
          </a:xfrm>
          <a:ln/>
        </p:spPr>
      </p:sp>
      <p:sp>
        <p:nvSpPr>
          <p:cNvPr id="54276"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This means that a person in compliance with USERRA will receive his or her job back “promptly.”  The law doesn’t define what “prompt” means, but the Department of Labor regulations defines it “as soon as practicable under the circumstances.”  Absent unusual circumstances, reemployment must occur within two weeks of reapplication for employment before the next work day.  However, for situations such as weekend drill or battle assembly, or a normal AT period, prompt reemployment will generally mean the next regularly scheduled working day. </a:t>
            </a:r>
          </a:p>
          <a:p>
            <a:pPr lvl="1" eaLnBrk="1" hangingPunct="1">
              <a:buFontTx/>
              <a:buChar char="•"/>
            </a:pPr>
            <a:endParaRPr lang="en-US" dirty="0"/>
          </a:p>
          <a:p>
            <a:pPr lvl="1" eaLnBrk="1" hangingPunct="1">
              <a:buFontTx/>
              <a:buChar char="•"/>
            </a:pPr>
            <a:r>
              <a:rPr lang="en-US" dirty="0"/>
              <a:t> Notice also that the statute says “A position of employment.”  This may or may not be the same job as before, but an equivalent position.   (Covered in next two slides)</a:t>
            </a:r>
          </a:p>
          <a:p>
            <a:pPr eaLnBrk="1" hangingPunct="1"/>
            <a:endParaRPr lang="en-US" dirty="0"/>
          </a:p>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1103354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D783BBD-BE7E-4D4F-87B1-51FD54B24412}" type="slidenum">
              <a:rPr lang="en-US" smtClean="0"/>
              <a:pPr/>
              <a:t>17</a:t>
            </a:fld>
            <a:endParaRPr lang="en-US"/>
          </a:p>
        </p:txBody>
      </p:sp>
      <p:sp>
        <p:nvSpPr>
          <p:cNvPr id="55299" name="Rectangle 8"/>
          <p:cNvSpPr>
            <a:spLocks noGrp="1" noRot="1" noChangeAspect="1" noChangeArrowheads="1" noTextEdit="1"/>
          </p:cNvSpPr>
          <p:nvPr>
            <p:ph type="sldImg"/>
          </p:nvPr>
        </p:nvSpPr>
        <p:spPr>
          <a:xfrm>
            <a:off x="406400" y="698500"/>
            <a:ext cx="6197600" cy="3486150"/>
          </a:xfrm>
          <a:ln/>
        </p:spPr>
      </p:sp>
      <p:sp>
        <p:nvSpPr>
          <p:cNvPr id="55300" name="Rectangle 9"/>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If seniority is an escalator, and the Soldier steps off of the escalator to perform uniformed service, she does not get back on where she stepped off when she returns to work.  Instead, she gets on the seniority escalator where she would have been had she been riding on the escalator the whole time.</a:t>
            </a:r>
          </a:p>
          <a:p>
            <a:pPr lvl="1" eaLnBrk="1" hangingPunct="1">
              <a:buFontTx/>
              <a:buChar char="•"/>
            </a:pPr>
            <a:endParaRPr lang="en-US"/>
          </a:p>
          <a:p>
            <a:pPr lvl="1" eaLnBrk="1" hangingPunct="1">
              <a:buFontTx/>
              <a:buChar char="•"/>
            </a:pPr>
            <a:r>
              <a:rPr lang="en-US"/>
              <a:t> This benefit can be detrimental.  For example, if the Soldier’s seniority or job classification would have caused her to be laid off during the period of service, and the layoff continued after the date of reemployment, reemployment would reinstate her to layoff status.   </a:t>
            </a:r>
          </a:p>
          <a:p>
            <a:pPr eaLnBrk="1" hangingPunct="1"/>
            <a:endParaRPr lang="en-US"/>
          </a:p>
        </p:txBody>
      </p:sp>
    </p:spTree>
    <p:extLst>
      <p:ext uri="{BB962C8B-B14F-4D97-AF65-F5344CB8AC3E}">
        <p14:creationId xmlns:p14="http://schemas.microsoft.com/office/powerpoint/2010/main" val="2415815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D79DE904-961E-4C4E-8693-72381CF57DDE}" type="slidenum">
              <a:rPr lang="en-US" smtClean="0"/>
              <a:pPr/>
              <a:t>18</a:t>
            </a:fld>
            <a:endParaRPr lang="en-US"/>
          </a:p>
        </p:txBody>
      </p:sp>
      <p:sp>
        <p:nvSpPr>
          <p:cNvPr id="56323" name="Rectangle 4"/>
          <p:cNvSpPr>
            <a:spLocks noGrp="1" noRot="1" noChangeAspect="1" noChangeArrowheads="1" noTextEdit="1"/>
          </p:cNvSpPr>
          <p:nvPr>
            <p:ph type="sldImg"/>
          </p:nvPr>
        </p:nvSpPr>
        <p:spPr>
          <a:xfrm>
            <a:off x="406400" y="698500"/>
            <a:ext cx="6197600" cy="3486150"/>
          </a:xfrm>
          <a:ln/>
        </p:spPr>
      </p:sp>
      <p:sp>
        <p:nvSpPr>
          <p:cNvPr id="56324"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(Underlining not in the statute; added for emphasis.)</a:t>
            </a:r>
          </a:p>
          <a:p>
            <a:pPr lvl="1" eaLnBrk="1" hangingPunct="1">
              <a:buFontTx/>
              <a:buChar char="•"/>
            </a:pPr>
            <a:endParaRPr lang="en-US" dirty="0"/>
          </a:p>
          <a:p>
            <a:pPr lvl="1" eaLnBrk="1" hangingPunct="1">
              <a:buFontTx/>
              <a:buChar char="•"/>
            </a:pPr>
            <a:r>
              <a:rPr lang="en-US" dirty="0"/>
              <a:t> This is the “escalator” principle.</a:t>
            </a:r>
          </a:p>
          <a:p>
            <a:pPr eaLnBrk="1" hangingPunct="1"/>
            <a:endParaRPr lang="en-US" dirty="0"/>
          </a:p>
          <a:p>
            <a:pPr eaLnBrk="1" hangingPunct="1"/>
            <a:endParaRPr lang="en-US" dirty="0"/>
          </a:p>
        </p:txBody>
      </p:sp>
    </p:spTree>
    <p:extLst>
      <p:ext uri="{BB962C8B-B14F-4D97-AF65-F5344CB8AC3E}">
        <p14:creationId xmlns:p14="http://schemas.microsoft.com/office/powerpoint/2010/main" val="3042016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D8E6C5E-2984-4C48-B4CB-5EE93A86A84C}" type="slidenum">
              <a:rPr lang="en-US" smtClean="0"/>
              <a:pPr/>
              <a:t>19</a:t>
            </a:fld>
            <a:endParaRPr lang="en-US"/>
          </a:p>
        </p:txBody>
      </p:sp>
      <p:sp>
        <p:nvSpPr>
          <p:cNvPr id="57347" name="Rectangle 6"/>
          <p:cNvSpPr>
            <a:spLocks noGrp="1" noRot="1" noChangeAspect="1" noChangeArrowheads="1" noTextEdit="1"/>
          </p:cNvSpPr>
          <p:nvPr>
            <p:ph type="sldImg"/>
          </p:nvPr>
        </p:nvSpPr>
        <p:spPr>
          <a:xfrm>
            <a:off x="406400" y="698500"/>
            <a:ext cx="6197600" cy="3486150"/>
          </a:xfrm>
          <a:ln/>
        </p:spPr>
      </p:sp>
      <p:sp>
        <p:nvSpPr>
          <p:cNvPr id="57348" name="Rectangle 7"/>
          <p:cNvSpPr>
            <a:spLocks noGrp="1" noChangeArrowheads="1"/>
          </p:cNvSpPr>
          <p:nvPr>
            <p:ph type="body" idx="1"/>
          </p:nvPr>
        </p:nvSpPr>
        <p:spPr>
          <a:noFill/>
          <a:ln/>
        </p:spPr>
        <p:txBody>
          <a:bodyPr/>
          <a:lstStyle/>
          <a:p>
            <a:pPr marL="190786" indent="-190786" eaLnBrk="1" hangingPunct="1">
              <a:buFontTx/>
              <a:buChar char="•"/>
            </a:pPr>
            <a:r>
              <a:rPr lang="en-US" sz="800" b="1" dirty="0"/>
              <a:t>Instructor Comments:</a:t>
            </a:r>
            <a:endParaRPr lang="en-US" sz="800" dirty="0"/>
          </a:p>
          <a:p>
            <a:pPr marL="190786" indent="-190786" eaLnBrk="1" hangingPunct="1"/>
            <a:endParaRPr lang="en-US" sz="800" dirty="0"/>
          </a:p>
          <a:p>
            <a:pPr marL="648672" lvl="1" indent="-190786" eaLnBrk="1" hangingPunct="1">
              <a:buFontTx/>
              <a:buChar char="•"/>
            </a:pPr>
            <a:r>
              <a:rPr lang="en-US" sz="800" dirty="0"/>
              <a:t>“A position of employment” does not necessarily mean the actual job the Soldier (employee) held.</a:t>
            </a:r>
          </a:p>
          <a:p>
            <a:pPr marL="190786" indent="-190786" eaLnBrk="1" hangingPunct="1"/>
            <a:endParaRPr lang="en-US" sz="800" dirty="0"/>
          </a:p>
          <a:p>
            <a:pPr marL="648672" lvl="1" indent="-190786" eaLnBrk="1" hangingPunct="1">
              <a:buFontTx/>
              <a:buChar char="•"/>
            </a:pPr>
            <a:r>
              <a:rPr lang="en-US" sz="800" dirty="0"/>
              <a:t>If the Soldier (employee) is away for up to 90 days:</a:t>
            </a:r>
          </a:p>
          <a:p>
            <a:pPr marL="190786" indent="-190786" eaLnBrk="1" hangingPunct="1"/>
            <a:endParaRPr lang="en-US" sz="800" dirty="0"/>
          </a:p>
          <a:p>
            <a:pPr marL="648672" lvl="1" indent="-190786" eaLnBrk="1" hangingPunct="1"/>
            <a:r>
              <a:rPr lang="en-US" sz="800" dirty="0"/>
              <a:t>	1) Reemployment will be in the same position the Soldier (employee) would have been in if he had not left, if qualified for the position.  (Remember the escalator principle.)</a:t>
            </a:r>
          </a:p>
          <a:p>
            <a:pPr marL="190786" indent="-190786" eaLnBrk="1" hangingPunct="1"/>
            <a:endParaRPr lang="en-US" sz="800" dirty="0"/>
          </a:p>
          <a:p>
            <a:pPr marL="648672" lvl="1" indent="-190786" eaLnBrk="1" hangingPunct="1"/>
            <a:r>
              <a:rPr lang="en-US" sz="800" dirty="0"/>
              <a:t>	2) If not currently qualified for the same position the Soldier would have been in if he had not left (for example, if the Soldier missed necessary training) the employer must make reasonable efforts to help the employee become qualified to perform the duties of this position (for example, provide the missed training).</a:t>
            </a:r>
          </a:p>
          <a:p>
            <a:pPr marL="648672" lvl="1" indent="-190786" eaLnBrk="1" hangingPunct="1"/>
            <a:endParaRPr lang="en-US" sz="800" dirty="0"/>
          </a:p>
          <a:p>
            <a:pPr marL="648672" lvl="1" indent="-190786" eaLnBrk="1" hangingPunct="1"/>
            <a:r>
              <a:rPr lang="en-US" sz="800" dirty="0"/>
              <a:t>	3) If the Soldier (employee) is not qualified for the position , and the employer has made reasonable efforts to qualify him without success, then the Soldier (employee) will be given the position closest to the position he was in on the date he left, for which he is currently qualified (keeping in mind the escalator principle).</a:t>
            </a:r>
          </a:p>
          <a:p>
            <a:pPr marL="190786" indent="-190786" eaLnBrk="1" hangingPunct="1"/>
            <a:endParaRPr lang="en-US" sz="800" dirty="0"/>
          </a:p>
          <a:p>
            <a:pPr marL="648672" lvl="1" indent="-190786" eaLnBrk="1" hangingPunct="1">
              <a:buFontTx/>
              <a:buChar char="•"/>
            </a:pPr>
            <a:r>
              <a:rPr lang="en-US" sz="800" dirty="0"/>
              <a:t>If the Soldier is away for more than 90 days:</a:t>
            </a:r>
          </a:p>
          <a:p>
            <a:pPr marL="648672" lvl="1" indent="-190786" eaLnBrk="1" hangingPunct="1"/>
            <a:endParaRPr lang="en-US" sz="800" dirty="0"/>
          </a:p>
          <a:p>
            <a:pPr marL="648672" lvl="1" indent="-190786" eaLnBrk="1" hangingPunct="1"/>
            <a:r>
              <a:rPr lang="en-US" sz="800" dirty="0"/>
              <a:t>	1) Reemployment will be in the same position the Soldier would have been in had he not left, if still qualified for the position, or in a position of like seniority, status, or pay, if qualified.</a:t>
            </a:r>
          </a:p>
          <a:p>
            <a:pPr marL="190786" indent="-190786" eaLnBrk="1" hangingPunct="1"/>
            <a:endParaRPr lang="en-US" sz="800" dirty="0"/>
          </a:p>
          <a:p>
            <a:pPr marL="648672" lvl="1" indent="-190786" eaLnBrk="1" hangingPunct="1"/>
            <a:r>
              <a:rPr lang="en-US" sz="800" dirty="0"/>
              <a:t>	2)  If no longer qualified for that position and the employer has made reasonable efforts to qualify him without success, then the Soldier will be given a  position of like seniority, status, and pay.</a:t>
            </a:r>
          </a:p>
          <a:p>
            <a:pPr marL="190786" indent="-190786" eaLnBrk="1" hangingPunct="1"/>
            <a:endParaRPr lang="en-US" sz="800" dirty="0"/>
          </a:p>
          <a:p>
            <a:pPr marL="648672" lvl="1" indent="-190786" eaLnBrk="1" hangingPunct="1">
              <a:buFontTx/>
              <a:buChar char="•"/>
            </a:pPr>
            <a:r>
              <a:rPr lang="en-US" sz="800" dirty="0"/>
              <a:t>If the Soldier incurred or aggravated a disability during service which disqualifies him for the position, the employer must provide him with an equivalent position, or the nearest approximation to that equivalent position. </a:t>
            </a:r>
          </a:p>
        </p:txBody>
      </p:sp>
    </p:spTree>
    <p:extLst>
      <p:ext uri="{BB962C8B-B14F-4D97-AF65-F5344CB8AC3E}">
        <p14:creationId xmlns:p14="http://schemas.microsoft.com/office/powerpoint/2010/main" val="2272610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8086025C-CABC-4E4B-B796-17B0159AF44E}" type="slidenum">
              <a:rPr lang="en-US" smtClean="0"/>
              <a:pPr/>
              <a:t>2</a:t>
            </a:fld>
            <a:endParaRPr lang="en-US"/>
          </a:p>
        </p:txBody>
      </p:sp>
      <p:sp>
        <p:nvSpPr>
          <p:cNvPr id="37891" name="Rectangle 2"/>
          <p:cNvSpPr>
            <a:spLocks noGrp="1" noRot="1" noChangeAspect="1" noChangeArrowheads="1" noTextEdit="1"/>
          </p:cNvSpPr>
          <p:nvPr>
            <p:ph type="sldImg"/>
          </p:nvPr>
        </p:nvSpPr>
        <p:spPr>
          <a:xfrm>
            <a:off x="406400" y="698500"/>
            <a:ext cx="6197600" cy="3486150"/>
          </a:xfrm>
          <a:ln/>
        </p:spPr>
      </p:sp>
      <p:sp>
        <p:nvSpPr>
          <p:cNvPr id="37892" name="Rectangle 3"/>
          <p:cNvSpPr>
            <a:spLocks noGrp="1" noChangeArrowheads="1"/>
          </p:cNvSpPr>
          <p:nvPr>
            <p:ph type="body" idx="1"/>
          </p:nvPr>
        </p:nvSpPr>
        <p:spPr>
          <a:noFill/>
          <a:ln/>
        </p:spPr>
        <p:txBody>
          <a:bodyPr/>
          <a:lstStyle/>
          <a:p>
            <a:r>
              <a:rPr lang="en-US" b="1" dirty="0"/>
              <a:t>Select Note Pages contain instruction comments to assist with your presentation.</a:t>
            </a:r>
          </a:p>
          <a:p>
            <a:endParaRPr lang="en-US" b="1" dirty="0"/>
          </a:p>
          <a:p>
            <a:r>
              <a:rPr lang="en-US" b="1" dirty="0"/>
              <a:t>This Standard Training Package (STP) is current as of 2 October 2024. </a:t>
            </a:r>
            <a:r>
              <a:rPr lang="en-US" sz="1000" b="1" dirty="0"/>
              <a:t>To ensure this is the most current version, please go to https://tjaglcs.army.mil/en/resources/stp.</a:t>
            </a:r>
          </a:p>
          <a:p>
            <a:pPr eaLnBrk="1" hangingPunct="1"/>
            <a:endParaRPr lang="en-US" b="1" dirty="0"/>
          </a:p>
          <a:p>
            <a:pPr eaLnBrk="1" hangingPunct="1">
              <a:buFontTx/>
              <a:buChar char="•"/>
            </a:pPr>
            <a:r>
              <a:rPr lang="en-US" b="1" dirty="0"/>
              <a:t> Instructor Comments:</a:t>
            </a:r>
          </a:p>
          <a:p>
            <a:pPr lvl="1" eaLnBrk="1" hangingPunct="1">
              <a:buFontTx/>
              <a:buChar char="•"/>
            </a:pPr>
            <a:r>
              <a:rPr lang="en-US" dirty="0"/>
              <a:t>  This briefing is designed to inform Service members of their rights and obligations under USERRA and to provide points of contact for any service-related employment issues.  </a:t>
            </a:r>
          </a:p>
          <a:p>
            <a:pPr lvl="1" eaLnBrk="1" hangingPunct="1"/>
            <a:endParaRPr lang="en-US" dirty="0"/>
          </a:p>
          <a:p>
            <a:pPr eaLnBrk="1" hangingPunct="1">
              <a:buFontTx/>
              <a:buChar char="•"/>
            </a:pPr>
            <a:r>
              <a:rPr lang="en-US" b="1" dirty="0"/>
              <a:t> Background:</a:t>
            </a:r>
          </a:p>
          <a:p>
            <a:pPr eaLnBrk="1" hangingPunct="1"/>
            <a:endParaRPr lang="en-US" b="1" dirty="0"/>
          </a:p>
          <a:p>
            <a:pPr lvl="1" eaLnBrk="1" hangingPunct="1">
              <a:buFontTx/>
              <a:buChar char="•"/>
            </a:pPr>
            <a:r>
              <a:rPr lang="en-US" dirty="0"/>
              <a:t>  USERRA was signed on October 13, 1994 and became effective December 12, 1994.  USERRA strengthens and clarifies its predecessor the Veterans’ Reemployment Rights Act enacted pursuant to issues that arose during the Vietnam Era.  However, Veteran’s reemployment rights laws date back to WWII.  A history of Veterans' rights laws can be found at </a:t>
            </a:r>
            <a:r>
              <a:rPr lang="en-US" i="1" dirty="0" err="1"/>
              <a:t>Lapine</a:t>
            </a:r>
            <a:r>
              <a:rPr lang="en-US" i="1" dirty="0"/>
              <a:t> v. Town of Wellesley</a:t>
            </a:r>
            <a:r>
              <a:rPr lang="en-US" dirty="0"/>
              <a:t>, 304 F.3d 90 (1st Cir. 2002).</a:t>
            </a:r>
          </a:p>
          <a:p>
            <a:pPr eaLnBrk="1" hangingPunct="1"/>
            <a:endParaRPr lang="en-US" dirty="0"/>
          </a:p>
          <a:p>
            <a:pPr lvl="1" eaLnBrk="1" hangingPunct="1">
              <a:buFontTx/>
              <a:buChar char="•"/>
            </a:pPr>
            <a:r>
              <a:rPr lang="en-US" dirty="0"/>
              <a:t>Department of Defense Instruction 1205.12  require the Secretaries of the Military Departments to provide initial and annual USERRA training to all RC members.</a:t>
            </a:r>
          </a:p>
          <a:p>
            <a:pPr eaLnBrk="1" hangingPunct="1"/>
            <a:endParaRPr lang="en-US" dirty="0"/>
          </a:p>
          <a:p>
            <a:pPr eaLnBrk="1" hangingPunct="1"/>
            <a:endParaRPr lang="en-US" dirty="0"/>
          </a:p>
        </p:txBody>
      </p:sp>
    </p:spTree>
    <p:extLst>
      <p:ext uri="{BB962C8B-B14F-4D97-AF65-F5344CB8AC3E}">
        <p14:creationId xmlns:p14="http://schemas.microsoft.com/office/powerpoint/2010/main" val="2679881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8CAEC47-FE20-45BC-9149-A24574EEC5C1}" type="slidenum">
              <a:rPr lang="en-US" smtClean="0"/>
              <a:pPr/>
              <a:t>20</a:t>
            </a:fld>
            <a:endParaRPr lang="en-US"/>
          </a:p>
        </p:txBody>
      </p:sp>
      <p:sp>
        <p:nvSpPr>
          <p:cNvPr id="58371" name="Rectangle 6"/>
          <p:cNvSpPr>
            <a:spLocks noGrp="1" noRot="1" noChangeAspect="1" noChangeArrowheads="1" noTextEdit="1"/>
          </p:cNvSpPr>
          <p:nvPr>
            <p:ph type="sldImg"/>
          </p:nvPr>
        </p:nvSpPr>
        <p:spPr>
          <a:xfrm>
            <a:off x="406400" y="698500"/>
            <a:ext cx="6197600" cy="3486150"/>
          </a:xfrm>
          <a:ln/>
        </p:spPr>
      </p:sp>
      <p:sp>
        <p:nvSpPr>
          <p:cNvPr id="58372" name="Rectangle 7"/>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This option may get expensive, because the Soldier will owe premiums calculated as follows (described at next slide): </a:t>
            </a:r>
          </a:p>
        </p:txBody>
      </p:sp>
    </p:spTree>
    <p:extLst>
      <p:ext uri="{BB962C8B-B14F-4D97-AF65-F5344CB8AC3E}">
        <p14:creationId xmlns:p14="http://schemas.microsoft.com/office/powerpoint/2010/main" val="2740736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EB04760-E438-4733-8591-B6DC8A7DAFE9}" type="slidenum">
              <a:rPr lang="en-US" smtClean="0"/>
              <a:pPr/>
              <a:t>21</a:t>
            </a:fld>
            <a:endParaRPr lang="en-US"/>
          </a:p>
        </p:txBody>
      </p:sp>
      <p:sp>
        <p:nvSpPr>
          <p:cNvPr id="59395" name="Rectangle 4"/>
          <p:cNvSpPr>
            <a:spLocks noGrp="1" noRot="1" noChangeAspect="1" noChangeArrowheads="1" noTextEdit="1"/>
          </p:cNvSpPr>
          <p:nvPr>
            <p:ph type="sldImg"/>
          </p:nvPr>
        </p:nvSpPr>
        <p:spPr>
          <a:xfrm>
            <a:off x="406400" y="698500"/>
            <a:ext cx="6197600" cy="3486150"/>
          </a:xfrm>
          <a:ln/>
        </p:spPr>
      </p:sp>
      <p:sp>
        <p:nvSpPr>
          <p:cNvPr id="59396"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If the Soldier is gone for 30 days or less, he will only have to pay his normal employee share of the premiums.  However, if he elects to continue coverage and is gone for 31 days or more, he will have to pay his share of the premiums, the employer’s share of the premiums, and potentially a 2% administrative cost.  The employer may elect to keep paying their share, but they are not required to do so.</a:t>
            </a:r>
          </a:p>
          <a:p>
            <a:pPr lvl="1" eaLnBrk="1" hangingPunct="1"/>
            <a:endParaRPr lang="en-US" dirty="0"/>
          </a:p>
          <a:p>
            <a:pPr lvl="1" eaLnBrk="1" hangingPunct="1">
              <a:buFontTx/>
              <a:buChar char="•"/>
            </a:pPr>
            <a:r>
              <a:rPr lang="en-US" dirty="0"/>
              <a:t> </a:t>
            </a:r>
            <a:r>
              <a:rPr lang="en-US" dirty="0" err="1"/>
              <a:t>Tricare</a:t>
            </a:r>
            <a:r>
              <a:rPr lang="en-US" dirty="0"/>
              <a:t> may be a better option for family members</a:t>
            </a:r>
          </a:p>
        </p:txBody>
      </p:sp>
    </p:spTree>
    <p:extLst>
      <p:ext uri="{BB962C8B-B14F-4D97-AF65-F5344CB8AC3E}">
        <p14:creationId xmlns:p14="http://schemas.microsoft.com/office/powerpoint/2010/main" val="1145074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015ED33-21FC-4FA1-9EA7-0F4AC99B9547}" type="slidenum">
              <a:rPr lang="en-US" smtClean="0"/>
              <a:pPr/>
              <a:t>22</a:t>
            </a:fld>
            <a:endParaRPr lang="en-US"/>
          </a:p>
        </p:txBody>
      </p:sp>
      <p:sp>
        <p:nvSpPr>
          <p:cNvPr id="60419" name="Rectangle 4"/>
          <p:cNvSpPr>
            <a:spLocks noGrp="1" noRot="1" noChangeAspect="1" noChangeArrowheads="1" noTextEdit="1"/>
          </p:cNvSpPr>
          <p:nvPr>
            <p:ph type="sldImg"/>
          </p:nvPr>
        </p:nvSpPr>
        <p:spPr>
          <a:xfrm>
            <a:off x="406400" y="698500"/>
            <a:ext cx="6197600" cy="3486150"/>
          </a:xfrm>
          <a:ln/>
        </p:spPr>
      </p:sp>
      <p:sp>
        <p:nvSpPr>
          <p:cNvPr id="60420" name="Rectangle 5"/>
          <p:cNvSpPr>
            <a:spLocks noGrp="1" noChangeArrowheads="1"/>
          </p:cNvSpPr>
          <p:nvPr>
            <p:ph type="body" idx="1"/>
          </p:nvPr>
        </p:nvSpPr>
        <p:spPr>
          <a:noFill/>
          <a:ln/>
        </p:spPr>
        <p:txBody>
          <a:bodyPr/>
          <a:lstStyle/>
          <a:p>
            <a:pPr eaLnBrk="1" hangingPunct="1">
              <a:buFontTx/>
              <a:buChar char="•"/>
            </a:pPr>
            <a:r>
              <a:rPr lang="en-US" b="1"/>
              <a:t> Instructor Comments:</a:t>
            </a:r>
            <a:endParaRPr lang="en-US"/>
          </a:p>
          <a:p>
            <a:pPr eaLnBrk="1" hangingPunct="1"/>
            <a:endParaRPr lang="en-US"/>
          </a:p>
          <a:p>
            <a:pPr lvl="1" eaLnBrk="1" hangingPunct="1">
              <a:buFontTx/>
              <a:buChar char="•"/>
            </a:pPr>
            <a:r>
              <a:rPr lang="en-US"/>
              <a:t> There is no special protection if the Soldier is gone for fewer than 30 days.</a:t>
            </a:r>
          </a:p>
          <a:p>
            <a:pPr lvl="1" eaLnBrk="1" hangingPunct="1">
              <a:buFontTx/>
              <a:buChar char="•"/>
            </a:pPr>
            <a:endParaRPr lang="en-US"/>
          </a:p>
          <a:p>
            <a:pPr lvl="1" eaLnBrk="1" hangingPunct="1">
              <a:buFontTx/>
              <a:buChar char="•"/>
            </a:pPr>
            <a:r>
              <a:rPr lang="en-US"/>
              <a:t> The “grace period” described above means the period of time that the employer may discharge the claimant only “for cause.”</a:t>
            </a:r>
          </a:p>
          <a:p>
            <a:pPr lvl="1" eaLnBrk="1" hangingPunct="1">
              <a:buFontTx/>
              <a:buChar char="•"/>
            </a:pPr>
            <a:endParaRPr lang="en-US"/>
          </a:p>
          <a:p>
            <a:pPr lvl="1" eaLnBrk="1" hangingPunct="1">
              <a:buFontTx/>
              <a:buChar char="•"/>
            </a:pPr>
            <a:r>
              <a:rPr lang="en-US"/>
              <a:t> Generally, “for cause” is misconduct, such as tardiness, insubordination, pilferage, etc.  USERRA does not protect the Soldier from ordinary layoffs or labor reductions.</a:t>
            </a:r>
          </a:p>
        </p:txBody>
      </p:sp>
    </p:spTree>
    <p:extLst>
      <p:ext uri="{BB962C8B-B14F-4D97-AF65-F5344CB8AC3E}">
        <p14:creationId xmlns:p14="http://schemas.microsoft.com/office/powerpoint/2010/main" val="2962726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B731891-9670-4114-8FC1-0C0AED51784F}" type="slidenum">
              <a:rPr lang="en-US" smtClean="0"/>
              <a:pPr/>
              <a:t>23</a:t>
            </a:fld>
            <a:endParaRPr lang="en-US"/>
          </a:p>
        </p:txBody>
      </p:sp>
      <p:sp>
        <p:nvSpPr>
          <p:cNvPr id="61443" name="Rectangle 4"/>
          <p:cNvSpPr>
            <a:spLocks noGrp="1" noRot="1" noChangeAspect="1" noChangeArrowheads="1" noTextEdit="1"/>
          </p:cNvSpPr>
          <p:nvPr>
            <p:ph type="sldImg"/>
          </p:nvPr>
        </p:nvSpPr>
        <p:spPr>
          <a:xfrm>
            <a:off x="406400" y="698500"/>
            <a:ext cx="6197600" cy="3486150"/>
          </a:xfrm>
          <a:ln/>
        </p:spPr>
      </p:sp>
      <p:sp>
        <p:nvSpPr>
          <p:cNvPr id="61444" name="Rectangle 5"/>
          <p:cNvSpPr>
            <a:spLocks noGrp="1" noChangeArrowheads="1"/>
          </p:cNvSpPr>
          <p:nvPr>
            <p:ph type="body" idx="1"/>
          </p:nvPr>
        </p:nvSpPr>
        <p:spPr>
          <a:noFill/>
          <a:ln/>
        </p:spPr>
        <p:txBody>
          <a:bodyPr/>
          <a:lstStyle/>
          <a:p>
            <a:pPr marL="190786" indent="-190786" eaLnBrk="1" hangingPunct="1">
              <a:buFont typeface="Arial" pitchFamily="34" charset="0"/>
              <a:buChar char="•"/>
            </a:pPr>
            <a:r>
              <a:rPr lang="en-US" b="1" dirty="0"/>
              <a:t>Instructor Comments:</a:t>
            </a:r>
            <a:endParaRPr lang="en-US" dirty="0"/>
          </a:p>
          <a:p>
            <a:pPr marL="190786" indent="-190786" eaLnBrk="1" hangingPunct="1"/>
            <a:endParaRPr lang="en-US" dirty="0"/>
          </a:p>
          <a:p>
            <a:pPr marL="648672" lvl="1" indent="-190786" eaLnBrk="1" hangingPunct="1">
              <a:buFontTx/>
              <a:buChar char="•"/>
            </a:pPr>
            <a:r>
              <a:rPr lang="en-US" dirty="0"/>
              <a:t>Lesser-known protections:</a:t>
            </a:r>
          </a:p>
          <a:p>
            <a:pPr marL="190786" indent="-190786" eaLnBrk="1" hangingPunct="1"/>
            <a:endParaRPr lang="en-US" dirty="0"/>
          </a:p>
          <a:p>
            <a:pPr marL="648672" lvl="1" indent="-190786" eaLnBrk="1" hangingPunct="1">
              <a:buFontTx/>
              <a:buAutoNum type="arabicParenR"/>
            </a:pPr>
            <a:r>
              <a:rPr lang="en-US" dirty="0"/>
              <a:t> Soldiers are not required to use their civilian vacation time to cover the period of service. </a:t>
            </a:r>
          </a:p>
          <a:p>
            <a:pPr marL="648672" lvl="1" indent="-190786" eaLnBrk="1" hangingPunct="1"/>
            <a:endParaRPr lang="en-US" dirty="0"/>
          </a:p>
          <a:p>
            <a:pPr marL="648672" lvl="1" indent="-190786" eaLnBrk="1" hangingPunct="1"/>
            <a:r>
              <a:rPr lang="en-US" dirty="0"/>
              <a:t>2)   Soldiers will retain leave or other accrued benefits.  They may be able to use their leave during military service and continue to get a paycheck.  Normally, they will not be able to use sick leave for this purpose.</a:t>
            </a:r>
          </a:p>
          <a:p>
            <a:pPr marL="648672" lvl="1" indent="-190786" eaLnBrk="1" hangingPunct="1"/>
            <a:endParaRPr lang="en-US" dirty="0"/>
          </a:p>
          <a:p>
            <a:pPr marL="648672" lvl="1" indent="-190786" eaLnBrk="1" hangingPunct="1"/>
            <a:r>
              <a:rPr lang="en-US" dirty="0"/>
              <a:t>3)  Soldiers do not have to find a replacement to cover their job while they are gone.</a:t>
            </a:r>
          </a:p>
          <a:p>
            <a:pPr marL="648672" lvl="1" indent="-190786" eaLnBrk="1" hangingPunct="1"/>
            <a:endParaRPr lang="en-US" dirty="0"/>
          </a:p>
          <a:p>
            <a:pPr marL="648672" lvl="1" indent="-190786" eaLnBrk="1" hangingPunct="1"/>
            <a:r>
              <a:rPr lang="en-US" dirty="0"/>
              <a:t>4)  Time in service counts towards the Soldiers’  pension benefits.  If the employer has a pension plan that requires contributions, and no contributions are made while the Soldiers are away, Soldiers are still entitled to funding of the plan based on what they could have put in had they remained in continuous employment.  The employer will still have to pay his or her share, and Soldiers’ will have to pay their share.          </a:t>
            </a:r>
          </a:p>
          <a:p>
            <a:pPr marL="190786" indent="-190786" eaLnBrk="1" hangingPunct="1"/>
            <a:endParaRPr lang="en-US" dirty="0"/>
          </a:p>
        </p:txBody>
      </p:sp>
    </p:spTree>
    <p:extLst>
      <p:ext uri="{BB962C8B-B14F-4D97-AF65-F5344CB8AC3E}">
        <p14:creationId xmlns:p14="http://schemas.microsoft.com/office/powerpoint/2010/main" val="547829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8F67253-A511-4F3C-82D5-50720734AF63}" type="slidenum">
              <a:rPr lang="en-US" smtClean="0"/>
              <a:pPr/>
              <a:t>24</a:t>
            </a:fld>
            <a:endParaRPr lang="en-US"/>
          </a:p>
        </p:txBody>
      </p:sp>
      <p:sp>
        <p:nvSpPr>
          <p:cNvPr id="62467" name="Rectangle 4"/>
          <p:cNvSpPr>
            <a:spLocks noGrp="1" noRot="1" noChangeAspect="1" noChangeArrowheads="1" noTextEdit="1"/>
          </p:cNvSpPr>
          <p:nvPr>
            <p:ph type="sldImg"/>
          </p:nvPr>
        </p:nvSpPr>
        <p:spPr>
          <a:xfrm>
            <a:off x="406400" y="698500"/>
            <a:ext cx="6197600" cy="3486150"/>
          </a:xfrm>
          <a:ln/>
        </p:spPr>
      </p:sp>
      <p:sp>
        <p:nvSpPr>
          <p:cNvPr id="62468" name="Rectangle 5"/>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endParaRPr lang="en-US" dirty="0"/>
          </a:p>
          <a:p>
            <a:pPr marL="190786" indent="-190786" eaLnBrk="1" hangingPunct="1"/>
            <a:endParaRPr lang="en-US" dirty="0"/>
          </a:p>
          <a:p>
            <a:pPr marL="648672" lvl="1" indent="-190786" eaLnBrk="1" hangingPunct="1">
              <a:buFontTx/>
              <a:buChar char="•"/>
            </a:pPr>
            <a:r>
              <a:rPr lang="en-US" dirty="0"/>
              <a:t>The employer has the burden to prove a defense, of which there are three:</a:t>
            </a:r>
          </a:p>
          <a:p>
            <a:pPr marL="190786" indent="-190786" eaLnBrk="1" hangingPunct="1"/>
            <a:endParaRPr lang="en-US" dirty="0"/>
          </a:p>
          <a:p>
            <a:pPr marL="648672" lvl="1" indent="-190786" eaLnBrk="1" hangingPunct="1">
              <a:buFontTx/>
              <a:buAutoNum type="arabicParenR"/>
            </a:pPr>
            <a:r>
              <a:rPr lang="en-US" dirty="0"/>
              <a:t>Impossibility:  If the employer’s circumstances have changed so much that reemployment is impossible or unreasonable, USERRA  will not apply.  For example, if there has been a reduction in force that would have included the Soldier if he had been there, the employer does not have to reemploy him.</a:t>
            </a:r>
          </a:p>
          <a:p>
            <a:pPr marL="648672" lvl="1" indent="-190786" eaLnBrk="1" hangingPunct="1"/>
            <a:endParaRPr lang="en-US" dirty="0"/>
          </a:p>
          <a:p>
            <a:pPr marL="648672" lvl="1" indent="-190786" eaLnBrk="1" hangingPunct="1">
              <a:buFontTx/>
              <a:buAutoNum type="arabicParenR" startAt="2"/>
            </a:pPr>
            <a:r>
              <a:rPr lang="en-US" dirty="0"/>
              <a:t>Undue hardship:  These cases are fact-specific and take into account such things as difficulty or expense, overall financial resources of the employer, nature of the facilities involved, size of business,  and structure and type of operations of the employer.  “Undue hardship” does not mean “inconvenience,” but instead means an action requiring significant difficulty or expense in light of the factors just mentioned.  Most likely this is a “totality of the circumstances” test.</a:t>
            </a:r>
          </a:p>
          <a:p>
            <a:pPr marL="648672" lvl="1" indent="-190786" eaLnBrk="1" hangingPunct="1"/>
            <a:endParaRPr lang="en-US" dirty="0"/>
          </a:p>
          <a:p>
            <a:pPr marL="648672" lvl="1" indent="-190786" eaLnBrk="1" hangingPunct="1"/>
            <a:r>
              <a:rPr lang="en-US" dirty="0"/>
              <a:t>3)  Brief and non-recurrent employment:  If there is no reasonable expectation of reemployment, USERRA does not apply.  For example, ABC Inc. hires the Soldier as a temp to help drywall a building.  If the Soldier deploys several days before the drywall is complete, USERRA does not apply.   </a:t>
            </a:r>
          </a:p>
        </p:txBody>
      </p:sp>
    </p:spTree>
    <p:extLst>
      <p:ext uri="{BB962C8B-B14F-4D97-AF65-F5344CB8AC3E}">
        <p14:creationId xmlns:p14="http://schemas.microsoft.com/office/powerpoint/2010/main" val="1200600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C1E9676-8179-4F80-AD26-DE3222AAAAAD}" type="slidenum">
              <a:rPr lang="en-US" smtClean="0"/>
              <a:pPr/>
              <a:t>25</a:t>
            </a:fld>
            <a:endParaRPr lang="en-US"/>
          </a:p>
        </p:txBody>
      </p:sp>
      <p:sp>
        <p:nvSpPr>
          <p:cNvPr id="52227" name="Rectangle 4"/>
          <p:cNvSpPr>
            <a:spLocks noGrp="1" noRot="1" noChangeAspect="1" noChangeArrowheads="1" noTextEdit="1"/>
          </p:cNvSpPr>
          <p:nvPr>
            <p:ph type="sldImg"/>
          </p:nvPr>
        </p:nvSpPr>
        <p:spPr>
          <a:xfrm>
            <a:off x="406400" y="698500"/>
            <a:ext cx="6197600" cy="3486150"/>
          </a:xfrm>
          <a:ln/>
        </p:spPr>
      </p:sp>
      <p:sp>
        <p:nvSpPr>
          <p:cNvPr id="52228" name="Rectangle 5"/>
          <p:cNvSpPr>
            <a:spLocks noGrp="1" noChangeArrowheads="1"/>
          </p:cNvSpPr>
          <p:nvPr>
            <p:ph type="body" idx="1"/>
          </p:nvPr>
        </p:nvSpPr>
        <p:spPr>
          <a:noFill/>
          <a:ln/>
        </p:spPr>
        <p:txBody>
          <a:bodyPr/>
          <a:lstStyle/>
          <a:p>
            <a:pPr eaLnBrk="1" hangingPunct="1">
              <a:buFontTx/>
              <a:buChar char="•"/>
            </a:pPr>
            <a:r>
              <a:rPr lang="en-US" b="1" dirty="0"/>
              <a:t>38 U.S.C. 4311(a).</a:t>
            </a:r>
          </a:p>
          <a:p>
            <a:pPr eaLnBrk="1" hangingPunct="1">
              <a:buFontTx/>
              <a:buNone/>
            </a:pPr>
            <a:endParaRPr lang="en-US" b="1" dirty="0"/>
          </a:p>
          <a:p>
            <a:pPr eaLnBrk="1" hangingPunct="1">
              <a:buFontTx/>
              <a:buChar char="•"/>
            </a:pPr>
            <a:r>
              <a:rPr lang="en-US" b="1" dirty="0"/>
              <a:t>Instructor Comments:</a:t>
            </a:r>
            <a:endParaRPr lang="en-US" dirty="0"/>
          </a:p>
          <a:p>
            <a:pPr eaLnBrk="1" hangingPunct="1"/>
            <a:endParaRPr lang="en-US" dirty="0"/>
          </a:p>
          <a:p>
            <a:pPr lvl="1" eaLnBrk="1" hangingPunct="1">
              <a:buFontTx/>
              <a:buChar char="•"/>
            </a:pPr>
            <a:r>
              <a:rPr lang="en-US" dirty="0"/>
              <a:t> (Underlining and italics not in the statute; added for emphasis.) </a:t>
            </a:r>
          </a:p>
          <a:p>
            <a:pPr lvl="1" eaLnBrk="1" hangingPunct="1">
              <a:buFontTx/>
              <a:buChar char="•"/>
            </a:pPr>
            <a:endParaRPr lang="en-US" dirty="0"/>
          </a:p>
          <a:p>
            <a:pPr lvl="1" eaLnBrk="1" hangingPunct="1">
              <a:buFontTx/>
              <a:buChar char="•"/>
            </a:pPr>
            <a:r>
              <a:rPr lang="en-US" dirty="0"/>
              <a:t> USERRA’s anti-discrimination provision applies all of the time, even before employment.  The protection is much broader than the others, as it also covers people who are not currently in uniform.  This section applies even if a person is simply applying for the uniformed services.</a:t>
            </a:r>
          </a:p>
          <a:p>
            <a:pPr lvl="1" eaLnBrk="1" hangingPunct="1">
              <a:buFontTx/>
              <a:buChar char="•"/>
            </a:pPr>
            <a:endParaRPr lang="en-US" dirty="0"/>
          </a:p>
          <a:p>
            <a:pPr lvl="1" eaLnBrk="1" hangingPunct="1">
              <a:buFontTx/>
              <a:buChar char="•"/>
            </a:pPr>
            <a:r>
              <a:rPr lang="en-US" dirty="0"/>
              <a:t> For example, an employer may not refuse to hire or promote persons because they have applied to join a Reserve unit.  Also, an employer may not deny a person a promotion because of an anticipated deployment.  An employer’s saying “I am not going to hire you because you have applied for the Army Reserve,” or “I am not going to promote you because you have been deployed for a 18 months,” is evidence of a USERRA violation.</a:t>
            </a:r>
          </a:p>
          <a:p>
            <a:pPr lvl="1" eaLnBrk="1" hangingPunct="1">
              <a:buFontTx/>
              <a:buChar char="•"/>
            </a:pPr>
            <a:endParaRPr lang="en-US" dirty="0"/>
          </a:p>
          <a:p>
            <a:pPr lvl="1" eaLnBrk="1" hangingPunct="1">
              <a:buFontTx/>
              <a:buChar char="•"/>
            </a:pPr>
            <a:r>
              <a:rPr lang="en-US" dirty="0"/>
              <a:t> If an individual’s past, present, or future connection with the military service is a motivating factor in an employer’s adverse action, then the burden of proof is on the employer to prove the same action would have been taken regardless of the individual’s connection with the military service.</a:t>
            </a:r>
          </a:p>
          <a:p>
            <a:pPr eaLnBrk="1" hangingPunct="1"/>
            <a:endParaRPr lang="en-US" dirty="0"/>
          </a:p>
        </p:txBody>
      </p:sp>
    </p:spTree>
    <p:extLst>
      <p:ext uri="{BB962C8B-B14F-4D97-AF65-F5344CB8AC3E}">
        <p14:creationId xmlns:p14="http://schemas.microsoft.com/office/powerpoint/2010/main" val="1655790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C796711-70A9-451E-AC5E-C50FEF1E8E8C}" type="slidenum">
              <a:rPr lang="en-US" smtClean="0"/>
              <a:pPr/>
              <a:t>26</a:t>
            </a:fld>
            <a:endParaRPr lang="en-US"/>
          </a:p>
        </p:txBody>
      </p:sp>
      <p:sp>
        <p:nvSpPr>
          <p:cNvPr id="53251" name="Rectangle 4"/>
          <p:cNvSpPr>
            <a:spLocks noGrp="1" noRot="1" noChangeAspect="1" noChangeArrowheads="1" noTextEdit="1"/>
          </p:cNvSpPr>
          <p:nvPr>
            <p:ph type="sldImg"/>
          </p:nvPr>
        </p:nvSpPr>
        <p:spPr>
          <a:xfrm>
            <a:off x="406400" y="698500"/>
            <a:ext cx="6197600" cy="3486150"/>
          </a:xfrm>
          <a:ln/>
        </p:spPr>
      </p:sp>
      <p:sp>
        <p:nvSpPr>
          <p:cNvPr id="53252" name="Rectangle 5"/>
          <p:cNvSpPr>
            <a:spLocks noGrp="1" noChangeArrowheads="1"/>
          </p:cNvSpPr>
          <p:nvPr>
            <p:ph type="body" idx="1"/>
          </p:nvPr>
        </p:nvSpPr>
        <p:spPr>
          <a:noFill/>
          <a:ln/>
        </p:spPr>
        <p:txBody>
          <a:bodyPr/>
          <a:lstStyle/>
          <a:p>
            <a:pPr eaLnBrk="1" hangingPunct="1">
              <a:buFontTx/>
              <a:buChar char="•"/>
            </a:pPr>
            <a:r>
              <a:rPr lang="en-US" b="1" dirty="0"/>
              <a:t> Instructor Comments:</a:t>
            </a:r>
            <a:endParaRPr lang="en-US" dirty="0"/>
          </a:p>
          <a:p>
            <a:pPr eaLnBrk="1" hangingPunct="1"/>
            <a:endParaRPr lang="en-US" dirty="0"/>
          </a:p>
          <a:p>
            <a:pPr lvl="1" eaLnBrk="1" hangingPunct="1">
              <a:buFontTx/>
              <a:buChar char="•"/>
            </a:pPr>
            <a:r>
              <a:rPr lang="en-US" dirty="0"/>
              <a:t> (Underlining not in the statute; added for emphasis.)</a:t>
            </a:r>
          </a:p>
          <a:p>
            <a:pPr lvl="1" eaLnBrk="1" hangingPunct="1">
              <a:buFontTx/>
              <a:buChar char="•"/>
            </a:pPr>
            <a:endParaRPr lang="en-US" dirty="0"/>
          </a:p>
          <a:p>
            <a:pPr lvl="1" eaLnBrk="1" hangingPunct="1">
              <a:buFontTx/>
              <a:buChar char="•"/>
            </a:pPr>
            <a:r>
              <a:rPr lang="en-US" dirty="0"/>
              <a:t> One of the provisions of the anti-discrimination section of the statute is that an employer may not base a denial of a benefit upon military service.  USERRA defines “benefit” extremely broadly.  In short, a benefit is any advantage from the employment: A pension plan, health plan, selection of work hours, bonuses, or anything similar to that.  Keep in mind that USERRA does not entitle a person to these benefits – is simply states that , if an employer gives a benefit to nonmilitary employees that he or she doesn’t give to uniformed employees, the employer is violating the statute if the denial is based upon their employees’ military service.</a:t>
            </a:r>
          </a:p>
          <a:p>
            <a:pPr lvl="1" eaLnBrk="1" hangingPunct="1"/>
            <a:endParaRPr lang="en-US" dirty="0"/>
          </a:p>
        </p:txBody>
      </p:sp>
    </p:spTree>
    <p:extLst>
      <p:ext uri="{BB962C8B-B14F-4D97-AF65-F5344CB8AC3E}">
        <p14:creationId xmlns:p14="http://schemas.microsoft.com/office/powerpoint/2010/main" val="12426089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r>
              <a:rPr lang="en-US" dirty="0"/>
              <a:t>38 U.S.C. 4311(b).</a:t>
            </a:r>
          </a:p>
          <a:p>
            <a:endParaRPr lang="en-US" dirty="0"/>
          </a:p>
          <a:p>
            <a:pPr marL="171450" indent="-171450">
              <a:buFont typeface="Arial" panose="020B0604020202020204" pitchFamily="34" charset="0"/>
              <a:buChar char="•"/>
            </a:pPr>
            <a:r>
              <a:rPr lang="en-US" dirty="0"/>
              <a:t>Instructor Comments:</a:t>
            </a:r>
          </a:p>
          <a:p>
            <a:pPr marL="171450"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 (Underlining not in the statute; added for emphasis.)</a:t>
            </a: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This section potentially</a:t>
            </a:r>
            <a:r>
              <a:rPr lang="en-US" baseline="0" dirty="0"/>
              <a:t> protects civilians, without military service, from retaliation for testifying, assisting, or otherwise participating in a USERRA investigation.</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EA0F842-1630-4B79-BC12-8495508D98C7}" type="slidenum">
              <a:rPr lang="en-US" smtClean="0"/>
              <a:pPr>
                <a:defRPr/>
              </a:pPr>
              <a:t>27</a:t>
            </a:fld>
            <a:endParaRPr lang="en-US"/>
          </a:p>
        </p:txBody>
      </p:sp>
    </p:spTree>
    <p:extLst>
      <p:ext uri="{BB962C8B-B14F-4D97-AF65-F5344CB8AC3E}">
        <p14:creationId xmlns:p14="http://schemas.microsoft.com/office/powerpoint/2010/main" val="4173143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C9AD76CC-769A-4C45-9F4A-578DC6B1038D}" type="slidenum">
              <a:rPr lang="en-US" smtClean="0"/>
              <a:pPr/>
              <a:t>28</a:t>
            </a:fld>
            <a:endParaRPr lang="en-US"/>
          </a:p>
        </p:txBody>
      </p:sp>
      <p:sp>
        <p:nvSpPr>
          <p:cNvPr id="63491" name="Rectangle 2"/>
          <p:cNvSpPr>
            <a:spLocks noGrp="1" noRot="1" noChangeAspect="1" noChangeArrowheads="1" noTextEdit="1"/>
          </p:cNvSpPr>
          <p:nvPr>
            <p:ph type="sldImg"/>
          </p:nvPr>
        </p:nvSpPr>
        <p:spPr>
          <a:xfrm>
            <a:off x="406400" y="698500"/>
            <a:ext cx="6197600" cy="3486150"/>
          </a:xfrm>
          <a:ln/>
        </p:spPr>
      </p:sp>
      <p:sp>
        <p:nvSpPr>
          <p:cNvPr id="63492" name="Rectangle 4"/>
          <p:cNvSpPr>
            <a:spLocks noGrp="1" noChangeArrowheads="1"/>
          </p:cNvSpPr>
          <p:nvPr>
            <p:ph type="body" idx="1"/>
          </p:nvPr>
        </p:nvSpPr>
        <p:spPr>
          <a:noFill/>
          <a:ln/>
        </p:spPr>
        <p:txBody>
          <a:bodyPr/>
          <a:lstStyle/>
          <a:p>
            <a:pPr marL="190786" indent="-190786" eaLnBrk="1" hangingPunct="1">
              <a:buFontTx/>
              <a:buChar char="•"/>
            </a:pPr>
            <a:r>
              <a:rPr lang="en-US" b="1" dirty="0"/>
              <a:t> Instructor Comments:</a:t>
            </a:r>
            <a:endParaRPr lang="en-US" dirty="0"/>
          </a:p>
          <a:p>
            <a:pPr marL="190786" indent="-190786" eaLnBrk="1" hangingPunct="1"/>
            <a:endParaRPr lang="en-US" dirty="0"/>
          </a:p>
          <a:p>
            <a:pPr marL="648672" lvl="1" indent="-190786" eaLnBrk="1" hangingPunct="1">
              <a:buFontTx/>
              <a:buChar char="•"/>
            </a:pPr>
            <a:r>
              <a:rPr lang="en-US" dirty="0"/>
              <a:t>The following 2 vignettes depict actual USERRA situations.  Joe Smith is a simple case:</a:t>
            </a:r>
          </a:p>
          <a:p>
            <a:pPr marL="190786" indent="-190786" eaLnBrk="1" hangingPunct="1"/>
            <a:endParaRPr lang="en-US" dirty="0"/>
          </a:p>
          <a:p>
            <a:pPr marL="190786" indent="-190786" eaLnBrk="1" hangingPunct="1"/>
            <a:r>
              <a:rPr lang="en-US" dirty="0"/>
              <a:t>	Joe Smith is a patrolman in the State Police and a petty officer in the Coast Guard Reserve.  He is mobilized and deployed to Southwest Asia as a member of a port security unit.  While Smith is on active duty, the State Police offers patrolmen like Smith the opportunity to take a test for promotion to sergeant.  Missing the opportunity is a big deal, because the opportunity arises infrequently.</a:t>
            </a:r>
          </a:p>
          <a:p>
            <a:pPr marL="190786" indent="-190786" eaLnBrk="1" hangingPunct="1"/>
            <a:endParaRPr lang="en-US" dirty="0"/>
          </a:p>
          <a:p>
            <a:pPr marL="190786" indent="-190786" eaLnBrk="1" hangingPunct="1"/>
            <a:r>
              <a:rPr lang="en-US" dirty="0"/>
              <a:t>	USERRA, in 20 CFR 1002.193(b), states that the State Police </a:t>
            </a:r>
            <a:r>
              <a:rPr lang="en-US" i="1" dirty="0"/>
              <a:t>must </a:t>
            </a:r>
            <a:r>
              <a:rPr lang="en-US" dirty="0"/>
              <a:t>give Smith the opportunity to take a make-up exam after he returns to work. “If the employee is successful on the makeup exam and, based on the results of that exam, there is a reasonable certainty that he or she would have been promoted, or made eligible for promotion, during the time that the employee served in the uniformed service, then the promotion or eligibility for promotion must be made effective as of the date it would have occurred had the employment not been interrupted by uniformed service.”  </a:t>
            </a:r>
          </a:p>
          <a:p>
            <a:pPr marL="190786" indent="-190786" eaLnBrk="1" hangingPunct="1"/>
            <a:r>
              <a:rPr lang="en-US" dirty="0"/>
              <a:t>	</a:t>
            </a:r>
          </a:p>
          <a:p>
            <a:pPr marL="190786" indent="-190786" eaLnBrk="1" hangingPunct="1"/>
            <a:r>
              <a:rPr lang="en-US" dirty="0"/>
              <a:t>	 </a:t>
            </a:r>
          </a:p>
          <a:p>
            <a:pPr marL="190786" indent="-190786" eaLnBrk="1" hangingPunct="1"/>
            <a:endParaRPr lang="en-US" dirty="0"/>
          </a:p>
          <a:p>
            <a:pPr marL="190786" indent="-190786" eaLnBrk="1" hangingPunct="1"/>
            <a:endParaRPr lang="en-US" dirty="0"/>
          </a:p>
        </p:txBody>
      </p:sp>
    </p:spTree>
    <p:extLst>
      <p:ext uri="{BB962C8B-B14F-4D97-AF65-F5344CB8AC3E}">
        <p14:creationId xmlns:p14="http://schemas.microsoft.com/office/powerpoint/2010/main" val="821366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6BDB715D-CD5E-4323-A796-C4D26D39479C}" type="slidenum">
              <a:rPr lang="en-US" smtClean="0"/>
              <a:pPr/>
              <a:t>29</a:t>
            </a:fld>
            <a:endParaRPr lang="en-US"/>
          </a:p>
        </p:txBody>
      </p:sp>
      <p:sp>
        <p:nvSpPr>
          <p:cNvPr id="64515" name="Rectangle 2"/>
          <p:cNvSpPr>
            <a:spLocks noGrp="1" noRot="1" noChangeAspect="1" noChangeArrowheads="1" noTextEdit="1"/>
          </p:cNvSpPr>
          <p:nvPr>
            <p:ph type="sldImg"/>
          </p:nvPr>
        </p:nvSpPr>
        <p:spPr>
          <a:xfrm>
            <a:off x="406400" y="698500"/>
            <a:ext cx="6197600" cy="3486150"/>
          </a:xfrm>
          <a:ln/>
        </p:spPr>
      </p:sp>
      <p:sp>
        <p:nvSpPr>
          <p:cNvPr id="64516" name="Rectangle 3"/>
          <p:cNvSpPr>
            <a:spLocks noGrp="1" noChangeArrowheads="1"/>
          </p:cNvSpPr>
          <p:nvPr>
            <p:ph type="body" idx="1"/>
          </p:nvPr>
        </p:nvSpPr>
        <p:spPr>
          <a:noFill/>
          <a:ln/>
        </p:spPr>
        <p:txBody>
          <a:bodyPr/>
          <a:lstStyle/>
          <a:p>
            <a:pPr marL="190786" indent="-190786" eaLnBrk="1" hangingPunct="1">
              <a:lnSpc>
                <a:spcPct val="80000"/>
              </a:lnSpc>
              <a:buFontTx/>
              <a:buChar char="•"/>
            </a:pPr>
            <a:r>
              <a:rPr lang="en-US" sz="800" b="1" dirty="0"/>
              <a:t> Instructor Comments:</a:t>
            </a:r>
            <a:endParaRPr lang="en-US" sz="800" dirty="0"/>
          </a:p>
          <a:p>
            <a:pPr marL="190786" indent="-190786" eaLnBrk="1" hangingPunct="1">
              <a:lnSpc>
                <a:spcPct val="80000"/>
              </a:lnSpc>
            </a:pPr>
            <a:endParaRPr lang="en-US" sz="800" dirty="0"/>
          </a:p>
          <a:p>
            <a:pPr marL="648672" lvl="1" indent="-190786" eaLnBrk="1" hangingPunct="1">
              <a:lnSpc>
                <a:spcPct val="80000"/>
              </a:lnSpc>
              <a:buFontTx/>
              <a:buChar char="•"/>
            </a:pPr>
            <a:r>
              <a:rPr lang="en-US" sz="800" dirty="0"/>
              <a:t>This case is more complex than the Joe Smith case:</a:t>
            </a:r>
          </a:p>
          <a:p>
            <a:pPr marL="648672" lvl="1" indent="-190786" eaLnBrk="1" hangingPunct="1">
              <a:lnSpc>
                <a:spcPct val="80000"/>
              </a:lnSpc>
              <a:buFontTx/>
              <a:buChar char="•"/>
            </a:pPr>
            <a:endParaRPr lang="en-US" sz="800" dirty="0"/>
          </a:p>
          <a:p>
            <a:pPr marL="190786" indent="-190786" eaLnBrk="1" hangingPunct="1">
              <a:lnSpc>
                <a:spcPct val="80000"/>
              </a:lnSpc>
            </a:pPr>
            <a:r>
              <a:rPr lang="en-US" sz="800" dirty="0"/>
              <a:t>	Mary Jones is a civil affairs officer in the Army Reserve and has worked for XYZ Corp. since 1999.  Mary mobilized and deployed to Iraq in January 2004.  She de-mobilized and returned to work in January 2006.  At XYZ, Mary missed all of 2005 and all but a few days of 2004.</a:t>
            </a:r>
          </a:p>
          <a:p>
            <a:pPr marL="190786" indent="-190786" eaLnBrk="1" hangingPunct="1">
              <a:lnSpc>
                <a:spcPct val="80000"/>
              </a:lnSpc>
            </a:pPr>
            <a:r>
              <a:rPr lang="en-US" sz="800" dirty="0"/>
              <a:t>	Each XYZ employee receives a performance evaluation on December 31 of each year, and the evaluation determines the pay raise on January 1 for the upcoming year. At XYZ, as is typical, a handful of employees receive stellar performance evaluations and receive pay raises well in excess of inflation.  Approximately 90 percent of employees receive “satisfactory” performance evaluations and pay raises roughly equal to inflation.  A handful of employees receive “unsatisfactory” performance evaluations and no pay raises.</a:t>
            </a:r>
          </a:p>
          <a:p>
            <a:pPr marL="190786" indent="-190786" eaLnBrk="1" hangingPunct="1">
              <a:lnSpc>
                <a:spcPct val="80000"/>
              </a:lnSpc>
            </a:pPr>
            <a:r>
              <a:rPr lang="en-US" sz="800" dirty="0"/>
              <a:t>	XYZ has a remarkable consistency from year to year as to which employees fall into each category, except for the unsatisfactory employees.  Employees rated unsatisfactory must improve the next year or be terminated. </a:t>
            </a:r>
          </a:p>
          <a:p>
            <a:pPr marL="190786" indent="-190786" eaLnBrk="1" hangingPunct="1">
              <a:lnSpc>
                <a:spcPct val="80000"/>
              </a:lnSpc>
            </a:pPr>
            <a:r>
              <a:rPr lang="en-US" sz="800" dirty="0"/>
              <a:t>	Mary Jones received satisfactory performance evaluations from XYZ for 1999 and 2000, and then stellar performance evaluations for 2001, 2002, and 2003. Upon her return to work in January 2006, Jones is informed that she will receive the same rate of pay she was receiving in January 2004, just before she was mobilized.  “You were not here in 2004 or 2005, so we have nothing to evaluate,” her supervisors say.  “You receive no pay raise for those years.”</a:t>
            </a:r>
          </a:p>
          <a:p>
            <a:pPr marL="190786" indent="-190786" eaLnBrk="1" hangingPunct="1">
              <a:lnSpc>
                <a:spcPct val="80000"/>
              </a:lnSpc>
            </a:pPr>
            <a:r>
              <a:rPr lang="en-US" sz="800" dirty="0"/>
              <a:t>	This is a huge hit from which Jones will never recover.  Even if Jones receives a generous pay raise in January 2007, based on another stellar evaluation for 2006, that pay raise will be computed on a lower base.  Each subsequent pay raise Jones receives during her XYZ career will be significantly less than it would have been had she not been mobilized in 2004.  Even her civilian pension, many years from now, is likely to be adversely affected.  Is this fair?  USERRA says no.</a:t>
            </a:r>
          </a:p>
          <a:p>
            <a:pPr marL="190786" indent="-190786" eaLnBrk="1" hangingPunct="1">
              <a:lnSpc>
                <a:spcPct val="80000"/>
              </a:lnSpc>
            </a:pPr>
            <a:r>
              <a:rPr lang="en-US" sz="800" dirty="0"/>
              <a:t>	“If the employee [returning from military service] is reemployed in the escalator position, the employer must compensate him or her at the rate of pay associated with the escalator position.  The rate of pay must be determined by taking into account any pay raises, differentials, step increases, merit increases, or periodic increases that the employee would have attained with reasonable certainty had he or she remained continuously employed during the period of service.  In addition, when considering whether merit or performance increases would have been attained with reasonable certainty, an employer may examine the returning employee’s own work history, his or her history of merit pay increases, and the work and pay history of employees in the same or similar position.  For example, if the employee missed a merit pay increase while performing service, but qualified for previous merit pay increases, then the rate of pay should include the merit pay increase that was missed” (20 CFR 1002.236(a)).</a:t>
            </a:r>
          </a:p>
          <a:p>
            <a:pPr marL="190786" indent="-190786" eaLnBrk="1" hangingPunct="1">
              <a:lnSpc>
                <a:spcPct val="80000"/>
              </a:lnSpc>
            </a:pPr>
            <a:r>
              <a:rPr lang="en-US" sz="800" dirty="0"/>
              <a:t>	In this complex case, Mary Jones would easily merit the pay raises of a  “satisfactory” employee had she not deployed.  She has an excellent case to gain a “stellar” performer raise, since there is a “reasonable certainty,” based upon the pattern of evaluations in recent history, that she would have received “stellar” performance evaluations from January 2004 – January 2006 had she not deployed.</a:t>
            </a:r>
          </a:p>
          <a:p>
            <a:pPr marL="648672" lvl="1" indent="-190786" eaLnBrk="1" hangingPunct="1">
              <a:lnSpc>
                <a:spcPct val="80000"/>
              </a:lnSpc>
              <a:buFontTx/>
              <a:buChar char="•"/>
            </a:pPr>
            <a:endParaRPr lang="en-US" sz="800" dirty="0"/>
          </a:p>
          <a:p>
            <a:pPr marL="190786" indent="-190786" eaLnBrk="1" hangingPunct="1">
              <a:lnSpc>
                <a:spcPct val="80000"/>
              </a:lnSpc>
            </a:pPr>
            <a:r>
              <a:rPr lang="en-US" sz="800" dirty="0"/>
              <a:t>	</a:t>
            </a:r>
          </a:p>
          <a:p>
            <a:pPr marL="190786" indent="-190786" eaLnBrk="1" hangingPunct="1">
              <a:lnSpc>
                <a:spcPct val="80000"/>
              </a:lnSpc>
            </a:pPr>
            <a:r>
              <a:rPr lang="en-US" sz="800" dirty="0"/>
              <a:t>	 </a:t>
            </a:r>
          </a:p>
          <a:p>
            <a:pPr marL="190786" indent="-190786" eaLnBrk="1" hangingPunct="1">
              <a:lnSpc>
                <a:spcPct val="80000"/>
              </a:lnSpc>
            </a:pPr>
            <a:endParaRPr lang="en-US" sz="800" dirty="0"/>
          </a:p>
          <a:p>
            <a:pPr marL="190786" indent="-190786" eaLnBrk="1" hangingPunct="1">
              <a:lnSpc>
                <a:spcPct val="80000"/>
              </a:lnSpc>
            </a:pPr>
            <a:endParaRPr lang="en-US" sz="800" dirty="0"/>
          </a:p>
        </p:txBody>
      </p:sp>
    </p:spTree>
    <p:extLst>
      <p:ext uri="{BB962C8B-B14F-4D97-AF65-F5344CB8AC3E}">
        <p14:creationId xmlns:p14="http://schemas.microsoft.com/office/powerpoint/2010/main" val="3810027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AEDD8B0-B2FF-493E-8AD2-242F2AC4C719}" type="slidenum">
              <a:rPr lang="en-US" smtClean="0"/>
              <a:pPr/>
              <a:t>3</a:t>
            </a:fld>
            <a:endParaRPr lang="en-US"/>
          </a:p>
        </p:txBody>
      </p:sp>
      <p:sp>
        <p:nvSpPr>
          <p:cNvPr id="38915" name="Rectangle 4"/>
          <p:cNvSpPr>
            <a:spLocks noGrp="1" noRot="1" noChangeAspect="1" noChangeArrowheads="1" noTextEdit="1"/>
          </p:cNvSpPr>
          <p:nvPr>
            <p:ph type="sldImg"/>
          </p:nvPr>
        </p:nvSpPr>
        <p:spPr>
          <a:xfrm>
            <a:off x="406400" y="698500"/>
            <a:ext cx="6197600" cy="3486150"/>
          </a:xfrm>
          <a:ln/>
        </p:spPr>
      </p:sp>
      <p:sp>
        <p:nvSpPr>
          <p:cNvPr id="38916" name="Rectangle 5"/>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p>
          <a:p>
            <a:pPr marL="190786" indent="-190786" eaLnBrk="1" hangingPunct="1">
              <a:buFontTx/>
              <a:buChar char="•"/>
            </a:pPr>
            <a:endParaRPr lang="en-US" dirty="0"/>
          </a:p>
          <a:p>
            <a:pPr marL="648672" lvl="1" indent="-190786" eaLnBrk="1" hangingPunct="1">
              <a:buFontTx/>
              <a:buChar char="•"/>
            </a:pPr>
            <a:r>
              <a:rPr lang="en-US" dirty="0"/>
              <a:t>This briefing covers the following components of USERRA:</a:t>
            </a:r>
          </a:p>
          <a:p>
            <a:pPr marL="190786" indent="-190786" eaLnBrk="1" hangingPunct="1"/>
            <a:endParaRPr lang="en-US" dirty="0"/>
          </a:p>
          <a:p>
            <a:pPr marL="190786" indent="-190786" eaLnBrk="1" hangingPunct="1">
              <a:buFontTx/>
              <a:buAutoNum type="arabicParenR"/>
            </a:pPr>
            <a:r>
              <a:rPr lang="en-US" dirty="0"/>
              <a:t>  Background information concerning the law;</a:t>
            </a:r>
          </a:p>
          <a:p>
            <a:pPr marL="190786" indent="-190786" eaLnBrk="1" hangingPunct="1"/>
            <a:endParaRPr lang="en-US" dirty="0"/>
          </a:p>
          <a:p>
            <a:pPr marL="190786" indent="-190786" eaLnBrk="1" hangingPunct="1">
              <a:buFontTx/>
              <a:buAutoNum type="arabicParenR" startAt="2"/>
            </a:pPr>
            <a:r>
              <a:rPr lang="en-US" dirty="0"/>
              <a:t>  Prerequisites to coverage – in other words, when USERRA applies to the Soldier;</a:t>
            </a:r>
          </a:p>
          <a:p>
            <a:pPr marL="190786" indent="-190786" eaLnBrk="1" hangingPunct="1">
              <a:buFontTx/>
              <a:buAutoNum type="arabicParenR" startAt="2"/>
            </a:pPr>
            <a:endParaRPr lang="en-US" dirty="0"/>
          </a:p>
          <a:p>
            <a:pPr marL="190786" indent="-190786" eaLnBrk="1" hangingPunct="1">
              <a:buFontTx/>
              <a:buAutoNum type="arabicParenR" startAt="2"/>
            </a:pPr>
            <a:r>
              <a:rPr lang="en-US" dirty="0"/>
              <a:t>  Specific protections under USERRA, such as employer provided health plans or pension</a:t>
            </a:r>
          </a:p>
          <a:p>
            <a:pPr marL="190786" indent="-190786" eaLnBrk="1" hangingPunct="1"/>
            <a:r>
              <a:rPr lang="en-US" dirty="0"/>
              <a:t> plans;</a:t>
            </a:r>
          </a:p>
          <a:p>
            <a:pPr marL="190786" indent="-190786" eaLnBrk="1" hangingPunct="1"/>
            <a:endParaRPr lang="en-US" dirty="0"/>
          </a:p>
          <a:p>
            <a:pPr marL="190786" indent="-190786" eaLnBrk="1" hangingPunct="1">
              <a:buFontTx/>
              <a:buAutoNum type="arabicParenR" startAt="4"/>
            </a:pPr>
            <a:r>
              <a:rPr lang="en-US" dirty="0"/>
              <a:t>  Employer defenses, or certain exceptions to USERRA that benefit the employer; and</a:t>
            </a:r>
          </a:p>
          <a:p>
            <a:pPr marL="190786" indent="-190786" eaLnBrk="1" hangingPunct="1">
              <a:buFontTx/>
              <a:buAutoNum type="arabicParenR" startAt="4"/>
            </a:pPr>
            <a:endParaRPr lang="en-US" dirty="0"/>
          </a:p>
          <a:p>
            <a:pPr marL="190786" indent="-190786" eaLnBrk="1" hangingPunct="1">
              <a:buFontTx/>
              <a:buAutoNum type="arabicParenR" startAt="4"/>
            </a:pPr>
            <a:r>
              <a:rPr lang="en-US" dirty="0"/>
              <a:t>  Contact information if the Soldier encounters USERRA issues. </a:t>
            </a:r>
          </a:p>
        </p:txBody>
      </p:sp>
    </p:spTree>
    <p:extLst>
      <p:ext uri="{BB962C8B-B14F-4D97-AF65-F5344CB8AC3E}">
        <p14:creationId xmlns:p14="http://schemas.microsoft.com/office/powerpoint/2010/main" val="34225017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DF2B60FE-9A55-4F54-B16D-9D2E0E8252B6}" type="slidenum">
              <a:rPr lang="en-US" smtClean="0"/>
              <a:pPr/>
              <a:t>30</a:t>
            </a:fld>
            <a:endParaRPr lang="en-US"/>
          </a:p>
        </p:txBody>
      </p:sp>
      <p:sp>
        <p:nvSpPr>
          <p:cNvPr id="65539" name="Rectangle 4"/>
          <p:cNvSpPr>
            <a:spLocks noGrp="1" noRot="1" noChangeAspect="1" noChangeArrowheads="1" noTextEdit="1"/>
          </p:cNvSpPr>
          <p:nvPr>
            <p:ph type="sldImg"/>
          </p:nvPr>
        </p:nvSpPr>
        <p:spPr>
          <a:xfrm>
            <a:off x="406400" y="698500"/>
            <a:ext cx="6197600" cy="3486150"/>
          </a:xfrm>
          <a:ln/>
        </p:spPr>
      </p:sp>
      <p:sp>
        <p:nvSpPr>
          <p:cNvPr id="65540" name="Rectangle 5"/>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916756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C3965AEB-1913-40AA-84DB-79C39FDAFE64}" type="slidenum">
              <a:rPr lang="en-US" smtClean="0"/>
              <a:pPr/>
              <a:t>31</a:t>
            </a:fld>
            <a:endParaRPr lang="en-US"/>
          </a:p>
        </p:txBody>
      </p:sp>
      <p:sp>
        <p:nvSpPr>
          <p:cNvPr id="66563" name="Rectangle 4"/>
          <p:cNvSpPr>
            <a:spLocks noGrp="1" noRot="1" noChangeAspect="1" noChangeArrowheads="1" noTextEdit="1"/>
          </p:cNvSpPr>
          <p:nvPr>
            <p:ph type="sldImg"/>
          </p:nvPr>
        </p:nvSpPr>
        <p:spPr>
          <a:xfrm>
            <a:off x="406400" y="698500"/>
            <a:ext cx="6197600" cy="3486150"/>
          </a:xfrm>
          <a:ln/>
        </p:spPr>
      </p:sp>
      <p:sp>
        <p:nvSpPr>
          <p:cNvPr id="66564" name="Rectangle 5"/>
          <p:cNvSpPr>
            <a:spLocks noGrp="1" noChangeArrowheads="1"/>
          </p:cNvSpPr>
          <p:nvPr>
            <p:ph type="body" idx="1"/>
          </p:nvPr>
        </p:nvSpPr>
        <p:spPr>
          <a:noFill/>
          <a:ln/>
        </p:spPr>
        <p:txBody>
          <a:bodyPr/>
          <a:lstStyle/>
          <a:p>
            <a:pPr eaLnBrk="1" hangingPunct="1">
              <a:buFontTx/>
              <a:buChar char="•"/>
            </a:pPr>
            <a:r>
              <a:rPr lang="en-US" b="1" dirty="0"/>
              <a:t>Instructor Comments:</a:t>
            </a:r>
            <a:endParaRPr lang="en-US" dirty="0"/>
          </a:p>
          <a:p>
            <a:pPr eaLnBrk="1" hangingPunct="1"/>
            <a:endParaRPr lang="en-US" dirty="0"/>
          </a:p>
          <a:p>
            <a:pPr lvl="1" eaLnBrk="1" hangingPunct="1">
              <a:buFontTx/>
              <a:buChar char="•"/>
            </a:pPr>
            <a:r>
              <a:rPr lang="en-US" dirty="0"/>
              <a:t> DoD established ESGR in 1972 to promote cooperation and understanding between Reserve component members and their civilian employers and to assist in the resolution of conflicts arising from an employee's military commitment (DoD Directive 1250.1). One of the primary responsibilities of ESGR is to gain and maintain active support from all public and private employers for the men and women of the National Guard and Reserve, and to assist in resolving conflicts arising from an employee's military commitment. Today ESGR operates through a network of more than 4,500 volunteers throughout 56 Committees located in each state, the District of Columbia, Guam, Puerto Rico, the Virgin Islands and Europe.</a:t>
            </a:r>
          </a:p>
          <a:p>
            <a:pPr lvl="1" eaLnBrk="1" hangingPunct="1">
              <a:buFontTx/>
              <a:buChar char="•"/>
            </a:pPr>
            <a:endParaRPr lang="en-US" dirty="0"/>
          </a:p>
          <a:p>
            <a:pPr lvl="1" eaLnBrk="1" hangingPunct="1">
              <a:buFontTx/>
              <a:buChar char="•"/>
            </a:pPr>
            <a:r>
              <a:rPr lang="en-US" dirty="0"/>
              <a:t> ESGR also has informational resources available.  Their website has fact sheets, briefing materials, and quite a few other references. </a:t>
            </a:r>
          </a:p>
          <a:p>
            <a:pPr lvl="1" eaLnBrk="1" hangingPunct="1">
              <a:buFontTx/>
              <a:buChar char="•"/>
            </a:pPr>
            <a:endParaRPr lang="en-US" dirty="0"/>
          </a:p>
          <a:p>
            <a:pPr lvl="1" eaLnBrk="1" hangingPunct="1">
              <a:buFontTx/>
              <a:buChar char="•"/>
            </a:pPr>
            <a:r>
              <a:rPr lang="en-US" dirty="0"/>
              <a:t> ESGR can help mediate disputes between the employer and a returning Soldier. </a:t>
            </a:r>
          </a:p>
        </p:txBody>
      </p:sp>
    </p:spTree>
    <p:extLst>
      <p:ext uri="{BB962C8B-B14F-4D97-AF65-F5344CB8AC3E}">
        <p14:creationId xmlns:p14="http://schemas.microsoft.com/office/powerpoint/2010/main" val="1788968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64CDE4BE-79EC-4EEF-9333-E6111DEEF970}" type="slidenum">
              <a:rPr lang="en-US" smtClean="0"/>
              <a:pPr/>
              <a:t>32</a:t>
            </a:fld>
            <a:endParaRPr lang="en-US"/>
          </a:p>
        </p:txBody>
      </p:sp>
      <p:sp>
        <p:nvSpPr>
          <p:cNvPr id="67587" name="Rectangle 4"/>
          <p:cNvSpPr>
            <a:spLocks noGrp="1" noRot="1" noChangeAspect="1" noChangeArrowheads="1" noTextEdit="1"/>
          </p:cNvSpPr>
          <p:nvPr>
            <p:ph type="sldImg"/>
          </p:nvPr>
        </p:nvSpPr>
        <p:spPr>
          <a:xfrm>
            <a:off x="406400" y="698500"/>
            <a:ext cx="6197600" cy="3486150"/>
          </a:xfrm>
          <a:ln/>
        </p:spPr>
      </p:sp>
      <p:sp>
        <p:nvSpPr>
          <p:cNvPr id="67588" name="Rectangle 5"/>
          <p:cNvSpPr>
            <a:spLocks noGrp="1" noChangeArrowheads="1"/>
          </p:cNvSpPr>
          <p:nvPr>
            <p:ph type="body" idx="1"/>
          </p:nvPr>
        </p:nvSpPr>
        <p:spPr>
          <a:noFill/>
          <a:ln/>
        </p:spPr>
        <p:txBody>
          <a:bodyPr/>
          <a:lstStyle/>
          <a:p>
            <a:pPr eaLnBrk="1" hangingPunct="1">
              <a:buFontTx/>
              <a:buChar char="•"/>
            </a:pPr>
            <a:r>
              <a:rPr lang="en-US" b="1" dirty="0"/>
              <a:t>Instructor Comments:</a:t>
            </a:r>
            <a:endParaRPr lang="en-US" dirty="0"/>
          </a:p>
          <a:p>
            <a:pPr eaLnBrk="1" hangingPunct="1"/>
            <a:endParaRPr lang="en-US" dirty="0"/>
          </a:p>
          <a:p>
            <a:pPr lvl="1" eaLnBrk="1" hangingPunct="1">
              <a:buFontTx/>
              <a:buChar char="•"/>
            </a:pPr>
            <a:r>
              <a:rPr lang="en-US" dirty="0"/>
              <a:t> The Department of Labor’s Veterans’ Employment and Training Service (VETS) also can help.  Servicemembers can electronically file a complaint by accessing VETS form 1010 on the website.  VETS will conduct an investigation, which may include obtaining documents from the employer and interviewing relevant witnesses.  Through Department of Justice cooperation, VETS has subpoena power but cannot order compliance.  If VETS cannot resolve the case, the Servicemember may request the DOJ to initiate legal action.</a:t>
            </a:r>
          </a:p>
        </p:txBody>
      </p:sp>
    </p:spTree>
    <p:extLst>
      <p:ext uri="{BB962C8B-B14F-4D97-AF65-F5344CB8AC3E}">
        <p14:creationId xmlns:p14="http://schemas.microsoft.com/office/powerpoint/2010/main" val="1715332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3291417C-8025-4FD0-8DAC-35A588CB933B}" type="slidenum">
              <a:rPr lang="en-US" smtClean="0"/>
              <a:pPr/>
              <a:t>33</a:t>
            </a:fld>
            <a:endParaRPr lang="en-US"/>
          </a:p>
        </p:txBody>
      </p:sp>
      <p:sp>
        <p:nvSpPr>
          <p:cNvPr id="68611" name="Rectangle 4"/>
          <p:cNvSpPr>
            <a:spLocks noGrp="1" noRot="1" noChangeAspect="1" noChangeArrowheads="1" noTextEdit="1"/>
          </p:cNvSpPr>
          <p:nvPr>
            <p:ph type="sldImg"/>
          </p:nvPr>
        </p:nvSpPr>
        <p:spPr>
          <a:xfrm>
            <a:off x="406400" y="698500"/>
            <a:ext cx="6197600" cy="3486150"/>
          </a:xfrm>
          <a:ln/>
        </p:spPr>
      </p:sp>
      <p:sp>
        <p:nvSpPr>
          <p:cNvPr id="68612" name="Rectangle 5"/>
          <p:cNvSpPr>
            <a:spLocks noGrp="1" noChangeArrowheads="1"/>
          </p:cNvSpPr>
          <p:nvPr>
            <p:ph type="body" idx="1"/>
          </p:nvPr>
        </p:nvSpPr>
        <p:spPr>
          <a:noFill/>
          <a:ln/>
        </p:spPr>
        <p:txBody>
          <a:bodyPr/>
          <a:lstStyle/>
          <a:p>
            <a:pPr eaLnBrk="1" hangingPunct="1">
              <a:buFontTx/>
              <a:buChar char="•"/>
            </a:pPr>
            <a:r>
              <a:rPr lang="en-US" b="1" dirty="0"/>
              <a:t>Instructor Comments:</a:t>
            </a:r>
            <a:endParaRPr lang="en-US" dirty="0"/>
          </a:p>
          <a:p>
            <a:pPr eaLnBrk="1" hangingPunct="1"/>
            <a:endParaRPr lang="en-US" dirty="0"/>
          </a:p>
          <a:p>
            <a:pPr lvl="1" eaLnBrk="1" hangingPunct="1">
              <a:buFontTx/>
              <a:buChar char="•"/>
            </a:pPr>
            <a:r>
              <a:rPr lang="en-US" dirty="0"/>
              <a:t>  Soldiers may always file suite at their own expense, regardless of any attempts to resolve the case administratively through ESGR or DOL.  If the  employer is a state, suit lies in the state court (Torres v. Texas Department of Public Safety, 597 U.S. 580 (2022)).  For private employers, Soldiers may file suit in a Federal district court.  Special rules apply for Federal employees, who normally proceed through the Merit Systems Protection Board.</a:t>
            </a:r>
          </a:p>
          <a:p>
            <a:pPr lvl="1" eaLnBrk="1" hangingPunct="1">
              <a:buFontTx/>
              <a:buChar char="•"/>
            </a:pPr>
            <a:endParaRPr lang="en-US" dirty="0"/>
          </a:p>
          <a:p>
            <a:pPr lvl="1" eaLnBrk="1" hangingPunct="1">
              <a:buFontTx/>
              <a:buChar char="•"/>
            </a:pPr>
            <a:r>
              <a:rPr lang="en-US"/>
              <a:t> In successful lawsuits, the court may order compliance with USERRA, compensation for any lost wages and benefits, and certain liquidated damages if the court determines that the employer’s failure to comply with USERRA was willful or reckless. </a:t>
            </a:r>
            <a:endParaRPr lang="en-US" dirty="0"/>
          </a:p>
        </p:txBody>
      </p:sp>
    </p:spTree>
    <p:extLst>
      <p:ext uri="{BB962C8B-B14F-4D97-AF65-F5344CB8AC3E}">
        <p14:creationId xmlns:p14="http://schemas.microsoft.com/office/powerpoint/2010/main" val="362287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9069B88A-B18E-48D9-89B5-0D2697AD027E}" type="slidenum">
              <a:rPr lang="en-US" smtClean="0"/>
              <a:pPr/>
              <a:t>34</a:t>
            </a:fld>
            <a:endParaRPr lang="en-US"/>
          </a:p>
        </p:txBody>
      </p:sp>
      <p:sp>
        <p:nvSpPr>
          <p:cNvPr id="69635" name="Rectangle 4"/>
          <p:cNvSpPr>
            <a:spLocks noGrp="1" noRot="1" noChangeAspect="1" noChangeArrowheads="1" noTextEdit="1"/>
          </p:cNvSpPr>
          <p:nvPr>
            <p:ph type="sldImg"/>
          </p:nvPr>
        </p:nvSpPr>
        <p:spPr>
          <a:xfrm>
            <a:off x="406400" y="698500"/>
            <a:ext cx="6197600" cy="3486150"/>
          </a:xfrm>
          <a:ln/>
        </p:spPr>
      </p:sp>
      <p:sp>
        <p:nvSpPr>
          <p:cNvPr id="69636" name="Rectangle 5"/>
          <p:cNvSpPr>
            <a:spLocks noGrp="1" noChangeArrowheads="1"/>
          </p:cNvSpPr>
          <p:nvPr>
            <p:ph type="body" idx="1"/>
          </p:nvPr>
        </p:nvSpPr>
        <p:spPr>
          <a:noFill/>
          <a:ln/>
        </p:spPr>
        <p:txBody>
          <a:bodyPr/>
          <a:lstStyle/>
          <a:p>
            <a:pPr eaLnBrk="1" hangingPunct="1">
              <a:buFontTx/>
              <a:buChar char="•"/>
            </a:pPr>
            <a:r>
              <a:rPr lang="en-US" b="1" dirty="0"/>
              <a:t>Instructor Comments:</a:t>
            </a:r>
            <a:endParaRPr lang="en-US" dirty="0"/>
          </a:p>
          <a:p>
            <a:pPr eaLnBrk="1" hangingPunct="1"/>
            <a:endParaRPr lang="en-US" dirty="0"/>
          </a:p>
          <a:p>
            <a:pPr lvl="1" eaLnBrk="1" hangingPunct="1">
              <a:buFontTx/>
              <a:buNone/>
            </a:pPr>
            <a:endParaRPr lang="en-US" dirty="0"/>
          </a:p>
          <a:p>
            <a:pPr lvl="1" eaLnBrk="1" hangingPunct="1">
              <a:buFontTx/>
              <a:buChar char="•"/>
            </a:pPr>
            <a:endParaRPr lang="en-US" dirty="0"/>
          </a:p>
        </p:txBody>
      </p:sp>
    </p:spTree>
    <p:extLst>
      <p:ext uri="{BB962C8B-B14F-4D97-AF65-F5344CB8AC3E}">
        <p14:creationId xmlns:p14="http://schemas.microsoft.com/office/powerpoint/2010/main" val="468483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7EEB98DB-D11B-4E79-BDEC-82EDF3EF4F12}" type="slidenum">
              <a:rPr lang="en-US" smtClean="0"/>
              <a:pPr/>
              <a:t>35</a:t>
            </a:fld>
            <a:endParaRPr lang="en-US"/>
          </a:p>
        </p:txBody>
      </p:sp>
      <p:sp>
        <p:nvSpPr>
          <p:cNvPr id="70659" name="Rectangle 2"/>
          <p:cNvSpPr>
            <a:spLocks noGrp="1" noRot="1" noChangeAspect="1" noChangeArrowheads="1" noTextEdit="1"/>
          </p:cNvSpPr>
          <p:nvPr>
            <p:ph type="sldImg"/>
          </p:nvPr>
        </p:nvSpPr>
        <p:spPr>
          <a:xfrm>
            <a:off x="406400" y="698500"/>
            <a:ext cx="6197600" cy="3486150"/>
          </a:xfrm>
          <a:ln/>
        </p:spPr>
      </p:sp>
      <p:sp>
        <p:nvSpPr>
          <p:cNvPr id="70660" name="Rectangle 3"/>
          <p:cNvSpPr>
            <a:spLocks noGrp="1" noChangeArrowheads="1"/>
          </p:cNvSpPr>
          <p:nvPr>
            <p:ph type="body" idx="1"/>
          </p:nvPr>
        </p:nvSpPr>
        <p:spPr>
          <a:noFill/>
          <a:ln/>
        </p:spPr>
        <p:txBody>
          <a:bodyPr/>
          <a:lstStyle/>
          <a:p>
            <a:pPr defTabSz="915772" eaLnBrk="1" hangingPunct="1">
              <a:buFont typeface="Arial" pitchFamily="34" charset="0"/>
              <a:buChar char="•"/>
              <a:defRPr/>
            </a:pPr>
            <a:r>
              <a:rPr lang="en-US" b="1" dirty="0"/>
              <a:t> Instructor Comments:</a:t>
            </a:r>
          </a:p>
          <a:p>
            <a:pPr eaLnBrk="1" hangingPunct="1"/>
            <a:r>
              <a:rPr lang="en-US" dirty="0"/>
              <a:t>Key POCs are legal assistance office and ESGR.  </a:t>
            </a:r>
          </a:p>
          <a:p>
            <a:pPr eaLnBrk="1" hangingPunct="1"/>
            <a:endParaRPr lang="en-US" dirty="0"/>
          </a:p>
          <a:p>
            <a:pPr eaLnBrk="1" hangingPunct="1"/>
            <a:r>
              <a:rPr lang="en-US" dirty="0"/>
              <a:t>The American Bar Association and state bar associations have some pro bono services for service members. DOJ Enforcement is possible in the right cases.  A civilian attorney hired by the service member also is an option.</a:t>
            </a:r>
          </a:p>
          <a:p>
            <a:pPr eaLnBrk="1" hangingPunct="1"/>
            <a:endParaRPr lang="en-US" dirty="0"/>
          </a:p>
          <a:p>
            <a:pPr eaLnBrk="1" hangingPunct="1"/>
            <a:endParaRPr lang="en-US" dirty="0"/>
          </a:p>
        </p:txBody>
      </p:sp>
    </p:spTree>
    <p:extLst>
      <p:ext uri="{BB962C8B-B14F-4D97-AF65-F5344CB8AC3E}">
        <p14:creationId xmlns:p14="http://schemas.microsoft.com/office/powerpoint/2010/main" val="23446653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263CDB7-07D2-488F-BCDF-55CC8C2C366E}" type="slidenum">
              <a:rPr lang="en-US" smtClean="0"/>
              <a:pPr/>
              <a:t>36</a:t>
            </a:fld>
            <a:endParaRPr lang="en-US"/>
          </a:p>
        </p:txBody>
      </p:sp>
      <p:sp>
        <p:nvSpPr>
          <p:cNvPr id="71683" name="Rectangle 4"/>
          <p:cNvSpPr>
            <a:spLocks noGrp="1" noRot="1" noChangeAspect="1" noChangeArrowheads="1" noTextEdit="1"/>
          </p:cNvSpPr>
          <p:nvPr>
            <p:ph type="sldImg"/>
          </p:nvPr>
        </p:nvSpPr>
        <p:spPr>
          <a:xfrm>
            <a:off x="406400" y="698500"/>
            <a:ext cx="6197600" cy="3486150"/>
          </a:xfrm>
          <a:ln/>
        </p:spPr>
      </p:sp>
      <p:sp>
        <p:nvSpPr>
          <p:cNvPr id="71684" name="Rectangle 5"/>
          <p:cNvSpPr>
            <a:spLocks noGrp="1" noChangeArrowheads="1"/>
          </p:cNvSpPr>
          <p:nvPr>
            <p:ph type="body" idx="1"/>
          </p:nvPr>
        </p:nvSpPr>
        <p:spPr>
          <a:noFill/>
          <a:ln/>
        </p:spPr>
        <p:txBody>
          <a:bodyPr/>
          <a:lstStyle/>
          <a:p>
            <a:pPr eaLnBrk="1" hangingPunct="1">
              <a:buFontTx/>
              <a:buChar char="•"/>
            </a:pPr>
            <a:r>
              <a:rPr lang="en-US" b="1" dirty="0"/>
              <a:t>Instruction Note:</a:t>
            </a:r>
            <a:r>
              <a:rPr lang="en-US" dirty="0"/>
              <a:t> </a:t>
            </a:r>
          </a:p>
          <a:p>
            <a:pPr eaLnBrk="1" hangingPunct="1">
              <a:buFontTx/>
              <a:buChar char="•"/>
            </a:pPr>
            <a:endParaRPr lang="en-US" dirty="0"/>
          </a:p>
          <a:p>
            <a:pPr eaLnBrk="1" hangingPunct="1">
              <a:buFontTx/>
              <a:buChar char="•"/>
            </a:pPr>
            <a:r>
              <a:rPr lang="en-US" dirty="0"/>
              <a:t> Questions or comments about this briefing may be referred to the </a:t>
            </a:r>
            <a:r>
              <a:rPr lang="en-US" b="1" dirty="0"/>
              <a:t>Educational Technology Distributed Learning Division, </a:t>
            </a:r>
            <a:r>
              <a:rPr lang="en-US" dirty="0"/>
              <a:t>The Judge Advocate General’s Legal Center and School by going to https://jagu.army.mil and submitting a helpdesk ticket.</a:t>
            </a:r>
          </a:p>
          <a:p>
            <a:pPr eaLnBrk="1" hangingPunct="1">
              <a:buFontTx/>
              <a:buChar char="•"/>
            </a:pPr>
            <a:endParaRPr lang="en-US" dirty="0"/>
          </a:p>
        </p:txBody>
      </p:sp>
    </p:spTree>
    <p:extLst>
      <p:ext uri="{BB962C8B-B14F-4D97-AF65-F5344CB8AC3E}">
        <p14:creationId xmlns:p14="http://schemas.microsoft.com/office/powerpoint/2010/main" val="221326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6BE2FA1-A156-4001-AF64-C59A43BF2F94}" type="slidenum">
              <a:rPr lang="en-US" smtClean="0"/>
              <a:pPr/>
              <a:t>4</a:t>
            </a:fld>
            <a:endParaRPr lang="en-US"/>
          </a:p>
        </p:txBody>
      </p:sp>
      <p:sp>
        <p:nvSpPr>
          <p:cNvPr id="39939" name="Rectangle 4"/>
          <p:cNvSpPr>
            <a:spLocks noGrp="1" noRot="1" noChangeAspect="1" noChangeArrowheads="1" noTextEdit="1"/>
          </p:cNvSpPr>
          <p:nvPr>
            <p:ph type="sldImg"/>
          </p:nvPr>
        </p:nvSpPr>
        <p:spPr>
          <a:xfrm>
            <a:off x="406400" y="676275"/>
            <a:ext cx="6197600" cy="3486150"/>
          </a:xfrm>
          <a:ln/>
        </p:spPr>
      </p:sp>
      <p:sp>
        <p:nvSpPr>
          <p:cNvPr id="39940" name="Rectangle 5"/>
          <p:cNvSpPr>
            <a:spLocks noGrp="1" noChangeArrowheads="1"/>
          </p:cNvSpPr>
          <p:nvPr>
            <p:ph type="body" idx="1"/>
          </p:nvPr>
        </p:nvSpPr>
        <p:spPr>
          <a:noFill/>
          <a:ln/>
        </p:spPr>
        <p:txBody>
          <a:bodyPr/>
          <a:lstStyle/>
          <a:p>
            <a:pPr eaLnBrk="1" hangingPunct="1">
              <a:buFontTx/>
              <a:buChar char="•"/>
            </a:pPr>
            <a:r>
              <a:rPr lang="en-US" sz="900" b="1" dirty="0"/>
              <a:t> Instructor Comments:</a:t>
            </a:r>
            <a:endParaRPr lang="en-US" sz="900" dirty="0"/>
          </a:p>
          <a:p>
            <a:pPr eaLnBrk="1" hangingPunct="1"/>
            <a:endParaRPr lang="en-US" sz="900" dirty="0"/>
          </a:p>
          <a:p>
            <a:pPr lvl="1" eaLnBrk="1" hangingPunct="1">
              <a:buFontTx/>
              <a:buChar char="•"/>
            </a:pPr>
            <a:r>
              <a:rPr lang="en-US" sz="900" dirty="0"/>
              <a:t> The 1994 Uniformed Services Employment and Reemployment Rights Act is a re-codification of the Vietnam Era Veterans’ Readjustment Assistance Act of 1974, commonly known as the Veterans’ Reemployment Rights Act.  Before this, the 1940 Selective Training and Service Act covered some reemployment rights.</a:t>
            </a:r>
          </a:p>
          <a:p>
            <a:pPr eaLnBrk="1" hangingPunct="1"/>
            <a:r>
              <a:rPr lang="en-US" sz="900" dirty="0"/>
              <a:t> </a:t>
            </a:r>
          </a:p>
          <a:p>
            <a:pPr lvl="1" eaLnBrk="1" hangingPunct="1">
              <a:buFontTx/>
              <a:buChar char="•"/>
            </a:pPr>
            <a:r>
              <a:rPr lang="en-US" sz="900" dirty="0"/>
              <a:t> USERRA applies to virtually all US employers, both in the United States and overseas.  The courts are still deciding whether the Act applies to State Governments.  Your state may cover you with its own version of USERRA.  Some states give further protection to service men and women, while others attempt to reduce it.   </a:t>
            </a:r>
          </a:p>
          <a:p>
            <a:pPr lvl="1" eaLnBrk="1" hangingPunct="1"/>
            <a:endParaRPr lang="en-US" sz="900" dirty="0"/>
          </a:p>
          <a:p>
            <a:pPr eaLnBrk="1" hangingPunct="1">
              <a:buFontTx/>
              <a:buChar char="•"/>
            </a:pPr>
            <a:r>
              <a:rPr lang="en-US" sz="900" b="1" dirty="0"/>
              <a:t> Background</a:t>
            </a:r>
          </a:p>
          <a:p>
            <a:pPr eaLnBrk="1" hangingPunct="1">
              <a:buFontTx/>
              <a:buChar char="•"/>
            </a:pPr>
            <a:endParaRPr lang="en-US" sz="900" dirty="0"/>
          </a:p>
          <a:p>
            <a:pPr lvl="1" eaLnBrk="1" hangingPunct="1">
              <a:buFontTx/>
              <a:buChar char="•"/>
            </a:pPr>
            <a:r>
              <a:rPr lang="en-US" sz="900" dirty="0"/>
              <a:t> USERRA authorized the Secretary of Labor (in consultation with the Secretary of Defense) to prescribe regulations implementing the law as it applies to States, local governments, and private employers.  DOL published those regulations in 2005.</a:t>
            </a:r>
          </a:p>
          <a:p>
            <a:pPr eaLnBrk="1" hangingPunct="1">
              <a:buFontTx/>
              <a:buChar char="•"/>
            </a:pPr>
            <a:endParaRPr lang="en-US" sz="900" dirty="0"/>
          </a:p>
          <a:p>
            <a:pPr lvl="1" eaLnBrk="1" hangingPunct="1">
              <a:buFontTx/>
              <a:buChar char="•"/>
            </a:pPr>
            <a:r>
              <a:rPr lang="en-US" sz="900" dirty="0"/>
              <a:t> The Supremacy Clause of the United States Constitution provides that states cannot contradict federal law, except that state laws may expand entitlements to individuals</a:t>
            </a:r>
          </a:p>
          <a:p>
            <a:pPr lvl="1" eaLnBrk="1" hangingPunct="1">
              <a:buFontTx/>
              <a:buChar char="•"/>
            </a:pPr>
            <a:endParaRPr lang="en-US" sz="900" dirty="0"/>
          </a:p>
          <a:p>
            <a:pPr eaLnBrk="1" hangingPunct="1"/>
            <a:endParaRPr lang="en-US" sz="900" dirty="0"/>
          </a:p>
          <a:p>
            <a:pPr eaLnBrk="1" hangingPunct="1"/>
            <a:endParaRPr lang="en-US" sz="900" dirty="0"/>
          </a:p>
          <a:p>
            <a:pPr eaLnBrk="1" hangingPunct="1"/>
            <a:endParaRPr lang="en-US" sz="900" dirty="0"/>
          </a:p>
          <a:p>
            <a:pPr eaLnBrk="1" hangingPunct="1"/>
            <a:endParaRPr lang="en-US" sz="900" dirty="0"/>
          </a:p>
          <a:p>
            <a:pPr eaLnBrk="1" hangingPunct="1"/>
            <a:endParaRPr lang="en-US" sz="900" dirty="0"/>
          </a:p>
        </p:txBody>
      </p:sp>
    </p:spTree>
    <p:extLst>
      <p:ext uri="{BB962C8B-B14F-4D97-AF65-F5344CB8AC3E}">
        <p14:creationId xmlns:p14="http://schemas.microsoft.com/office/powerpoint/2010/main" val="336986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EB288B1-700F-4ED6-A17C-A8E436FA63E5}" type="slidenum">
              <a:rPr lang="en-US" smtClean="0"/>
              <a:pPr/>
              <a:t>5</a:t>
            </a:fld>
            <a:endParaRPr lang="en-US"/>
          </a:p>
        </p:txBody>
      </p:sp>
      <p:sp>
        <p:nvSpPr>
          <p:cNvPr id="40963" name="Rectangle 4"/>
          <p:cNvSpPr>
            <a:spLocks noGrp="1" noRot="1" noChangeAspect="1" noChangeArrowheads="1" noTextEdit="1"/>
          </p:cNvSpPr>
          <p:nvPr>
            <p:ph type="sldImg"/>
          </p:nvPr>
        </p:nvSpPr>
        <p:spPr>
          <a:xfrm>
            <a:off x="406400" y="698500"/>
            <a:ext cx="6197600" cy="3486150"/>
          </a:xfrm>
          <a:ln/>
        </p:spPr>
      </p:sp>
      <p:sp>
        <p:nvSpPr>
          <p:cNvPr id="40964" name="Rectangle 5"/>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p>
          <a:p>
            <a:pPr marL="190786" indent="-190786" eaLnBrk="1" hangingPunct="1">
              <a:buFontTx/>
              <a:buChar char="•"/>
            </a:pPr>
            <a:endParaRPr lang="fr-BE" dirty="0"/>
          </a:p>
          <a:p>
            <a:pPr marL="648672" lvl="1" indent="-190786" eaLnBrk="1" hangingPunct="1">
              <a:buFontTx/>
              <a:buChar char="•"/>
            </a:pPr>
            <a:r>
              <a:rPr lang="fr-BE" dirty="0"/>
              <a:t>The </a:t>
            </a:r>
            <a:r>
              <a:rPr lang="en-US" dirty="0"/>
              <a:t>three</a:t>
            </a:r>
            <a:r>
              <a:rPr lang="fr-BE" dirty="0"/>
              <a:t> </a:t>
            </a:r>
            <a:r>
              <a:rPr lang="fr-BE" dirty="0" err="1"/>
              <a:t>key</a:t>
            </a:r>
            <a:r>
              <a:rPr lang="fr-BE" dirty="0"/>
              <a:t> </a:t>
            </a:r>
            <a:r>
              <a:rPr lang="fr-BE" dirty="0" err="1"/>
              <a:t>purposes</a:t>
            </a:r>
            <a:r>
              <a:rPr lang="fr-BE" dirty="0"/>
              <a:t> of USERRA are:</a:t>
            </a:r>
          </a:p>
          <a:p>
            <a:pPr marL="190786" indent="-190786" eaLnBrk="1" hangingPunct="1"/>
            <a:endParaRPr lang="fr-BE" dirty="0"/>
          </a:p>
          <a:p>
            <a:pPr marL="190786" indent="-190786" eaLnBrk="1" hangingPunct="1">
              <a:buFontTx/>
              <a:buAutoNum type="arabicParenR"/>
            </a:pPr>
            <a:r>
              <a:rPr lang="fr-BE" dirty="0"/>
              <a:t> To encourage </a:t>
            </a:r>
            <a:r>
              <a:rPr lang="fr-BE" dirty="0" err="1"/>
              <a:t>noncareer</a:t>
            </a:r>
            <a:r>
              <a:rPr lang="fr-BE" baseline="0" dirty="0"/>
              <a:t> </a:t>
            </a:r>
            <a:r>
              <a:rPr lang="fr-BE" baseline="0" dirty="0" err="1"/>
              <a:t>military</a:t>
            </a:r>
            <a:r>
              <a:rPr lang="fr-BE" baseline="0" dirty="0"/>
              <a:t> service</a:t>
            </a:r>
            <a:r>
              <a:rPr lang="fr-BE" dirty="0"/>
              <a:t> by </a:t>
            </a:r>
            <a:r>
              <a:rPr lang="fr-BE" dirty="0" err="1"/>
              <a:t>eliminating</a:t>
            </a:r>
            <a:r>
              <a:rPr lang="fr-BE" dirty="0"/>
              <a:t> or </a:t>
            </a:r>
            <a:r>
              <a:rPr lang="fr-BE" dirty="0" err="1"/>
              <a:t>minimizing</a:t>
            </a:r>
            <a:r>
              <a:rPr lang="fr-BE" dirty="0"/>
              <a:t> the</a:t>
            </a:r>
            <a:r>
              <a:rPr lang="fr-BE" baseline="0" dirty="0"/>
              <a:t> </a:t>
            </a:r>
            <a:r>
              <a:rPr lang="fr-BE" dirty="0" err="1"/>
              <a:t>disadvantages</a:t>
            </a:r>
            <a:r>
              <a:rPr lang="fr-BE" dirty="0"/>
              <a:t> to </a:t>
            </a:r>
            <a:r>
              <a:rPr lang="fr-BE" dirty="0" err="1"/>
              <a:t>civilian</a:t>
            </a:r>
            <a:r>
              <a:rPr lang="fr-BE" dirty="0"/>
              <a:t> </a:t>
            </a:r>
            <a:r>
              <a:rPr lang="fr-BE" dirty="0" err="1"/>
              <a:t>careers</a:t>
            </a:r>
            <a:r>
              <a:rPr lang="fr-BE" dirty="0"/>
              <a:t> </a:t>
            </a:r>
            <a:r>
              <a:rPr lang="en-US" dirty="0"/>
              <a:t>that</a:t>
            </a:r>
            <a:r>
              <a:rPr lang="fr-BE" dirty="0"/>
              <a:t> </a:t>
            </a:r>
            <a:r>
              <a:rPr lang="en-US" dirty="0"/>
              <a:t>could</a:t>
            </a:r>
            <a:r>
              <a:rPr lang="fr-BE" dirty="0"/>
              <a:t> </a:t>
            </a:r>
            <a:r>
              <a:rPr lang="en-US" dirty="0"/>
              <a:t>result</a:t>
            </a:r>
            <a:r>
              <a:rPr lang="fr-BE" dirty="0"/>
              <a:t> </a:t>
            </a:r>
            <a:r>
              <a:rPr lang="fr-BE" dirty="0" err="1"/>
              <a:t>from</a:t>
            </a:r>
            <a:r>
              <a:rPr lang="fr-BE" dirty="0"/>
              <a:t> </a:t>
            </a:r>
            <a:r>
              <a:rPr lang="en-US" dirty="0"/>
              <a:t>such</a:t>
            </a:r>
            <a:r>
              <a:rPr lang="fr-BE" dirty="0"/>
              <a:t> service; </a:t>
            </a:r>
          </a:p>
          <a:p>
            <a:pPr marL="647986" lvl="1" indent="-190786" eaLnBrk="1" hangingPunct="1">
              <a:buFontTx/>
              <a:buAutoNum type="arabicParenR"/>
            </a:pPr>
            <a:endParaRPr lang="fr-BE" dirty="0"/>
          </a:p>
          <a:p>
            <a:pPr marL="647986" lvl="1" indent="-190786" eaLnBrk="1" hangingPunct="1">
              <a:buFontTx/>
              <a:buAutoNum type="arabicParenR"/>
            </a:pPr>
            <a:r>
              <a:rPr lang="fr-BE" dirty="0" err="1"/>
              <a:t>Noncareer</a:t>
            </a:r>
            <a:r>
              <a:rPr lang="fr-BE" dirty="0"/>
              <a:t> </a:t>
            </a:r>
            <a:r>
              <a:rPr lang="fr-BE" dirty="0" err="1"/>
              <a:t>military</a:t>
            </a:r>
            <a:r>
              <a:rPr lang="fr-BE" dirty="0"/>
              <a:t> service </a:t>
            </a:r>
            <a:r>
              <a:rPr lang="fr-BE" dirty="0" err="1"/>
              <a:t>includes</a:t>
            </a:r>
            <a:r>
              <a:rPr lang="fr-BE" dirty="0"/>
              <a:t> Reserve, National </a:t>
            </a:r>
            <a:r>
              <a:rPr lang="fr-BE" dirty="0" err="1"/>
              <a:t>Guard</a:t>
            </a:r>
            <a:r>
              <a:rPr lang="fr-BE" dirty="0"/>
              <a:t>, or </a:t>
            </a:r>
            <a:r>
              <a:rPr lang="fr-BE" dirty="0" err="1"/>
              <a:t>individuals</a:t>
            </a:r>
            <a:r>
              <a:rPr lang="fr-BE" baseline="0" dirty="0"/>
              <a:t> </a:t>
            </a:r>
            <a:r>
              <a:rPr lang="fr-BE" baseline="0" dirty="0" err="1"/>
              <a:t>only</a:t>
            </a:r>
            <a:r>
              <a:rPr lang="fr-BE" baseline="0" dirty="0"/>
              <a:t> </a:t>
            </a:r>
            <a:r>
              <a:rPr lang="fr-BE" baseline="0" dirty="0" err="1"/>
              <a:t>wish</a:t>
            </a:r>
            <a:r>
              <a:rPr lang="fr-BE" baseline="0" dirty="0"/>
              <a:t> to </a:t>
            </a:r>
            <a:r>
              <a:rPr lang="fr-BE" baseline="0" dirty="0" err="1"/>
              <a:t>perform</a:t>
            </a:r>
            <a:r>
              <a:rPr lang="fr-BE" baseline="0" dirty="0"/>
              <a:t> one tour on Active </a:t>
            </a:r>
            <a:r>
              <a:rPr lang="fr-BE" baseline="0" dirty="0" err="1"/>
              <a:t>Duty</a:t>
            </a:r>
            <a:r>
              <a:rPr lang="fr-BE" baseline="0" dirty="0"/>
              <a:t>.  </a:t>
            </a:r>
            <a:r>
              <a:rPr lang="fr-BE" baseline="0" dirty="0" err="1"/>
              <a:t>Servicemembers</a:t>
            </a:r>
            <a:r>
              <a:rPr lang="fr-BE" baseline="0" dirty="0"/>
              <a:t> </a:t>
            </a:r>
            <a:r>
              <a:rPr lang="fr-BE" baseline="0" dirty="0" err="1"/>
              <a:t>can</a:t>
            </a:r>
            <a:r>
              <a:rPr lang="fr-BE" baseline="0" dirty="0"/>
              <a:t> serve up to 5 </a:t>
            </a:r>
            <a:r>
              <a:rPr lang="fr-BE" baseline="0" dirty="0" err="1"/>
              <a:t>years</a:t>
            </a:r>
            <a:r>
              <a:rPr lang="fr-BE" baseline="0" dirty="0"/>
              <a:t> (5 </a:t>
            </a:r>
            <a:r>
              <a:rPr lang="fr-BE" baseline="0" dirty="0" err="1"/>
              <a:t>year</a:t>
            </a:r>
            <a:r>
              <a:rPr lang="fr-BE" baseline="0" dirty="0"/>
              <a:t> </a:t>
            </a:r>
            <a:r>
              <a:rPr lang="fr-BE" baseline="0" dirty="0" err="1"/>
              <a:t>rule</a:t>
            </a:r>
            <a:r>
              <a:rPr lang="fr-BE" baseline="0" dirty="0"/>
              <a:t>), </a:t>
            </a:r>
            <a:r>
              <a:rPr lang="fr-BE" baseline="0" dirty="0" err="1"/>
              <a:t>sometimes</a:t>
            </a:r>
            <a:r>
              <a:rPr lang="fr-BE" baseline="0" dirty="0"/>
              <a:t> longer, and </a:t>
            </a:r>
            <a:r>
              <a:rPr lang="fr-BE" baseline="0" dirty="0" err="1"/>
              <a:t>still</a:t>
            </a:r>
            <a:r>
              <a:rPr lang="fr-BE" baseline="0" dirty="0"/>
              <a:t> have </a:t>
            </a:r>
            <a:r>
              <a:rPr lang="fr-BE" baseline="0" dirty="0" err="1"/>
              <a:t>reemployment</a:t>
            </a:r>
            <a:r>
              <a:rPr lang="fr-BE" baseline="0" dirty="0"/>
              <a:t> </a:t>
            </a:r>
            <a:r>
              <a:rPr lang="fr-BE" baseline="0" dirty="0" err="1"/>
              <a:t>rights</a:t>
            </a:r>
            <a:r>
              <a:rPr lang="fr-BE" baseline="0" dirty="0"/>
              <a:t>. </a:t>
            </a:r>
            <a:endParaRPr lang="fr-BE" dirty="0"/>
          </a:p>
          <a:p>
            <a:pPr marL="190786" indent="-190786" eaLnBrk="1" hangingPunct="1"/>
            <a:endParaRPr lang="fr-BE" dirty="0"/>
          </a:p>
          <a:p>
            <a:pPr marL="190786" indent="-190786" eaLnBrk="1" hangingPunct="1">
              <a:buFontTx/>
              <a:buAutoNum type="arabicParenR" startAt="2"/>
            </a:pPr>
            <a:r>
              <a:rPr lang="fr-BE" dirty="0"/>
              <a:t> To </a:t>
            </a:r>
            <a:r>
              <a:rPr lang="fr-BE" dirty="0" err="1"/>
              <a:t>minimize</a:t>
            </a:r>
            <a:r>
              <a:rPr lang="fr-BE" dirty="0"/>
              <a:t> the disruptions to the </a:t>
            </a:r>
            <a:r>
              <a:rPr lang="fr-BE" dirty="0" err="1"/>
              <a:t>lives</a:t>
            </a:r>
            <a:r>
              <a:rPr lang="fr-BE" dirty="0"/>
              <a:t> of people </a:t>
            </a:r>
            <a:r>
              <a:rPr lang="fr-BE" dirty="0" err="1"/>
              <a:t>effected</a:t>
            </a:r>
            <a:r>
              <a:rPr lang="fr-BE" dirty="0"/>
              <a:t> by </a:t>
            </a:r>
            <a:r>
              <a:rPr lang="fr-BE" dirty="0" err="1"/>
              <a:t>military</a:t>
            </a:r>
            <a:r>
              <a:rPr lang="fr-BE" dirty="0"/>
              <a:t> service.  This </a:t>
            </a:r>
            <a:r>
              <a:rPr lang="fr-BE" dirty="0" err="1"/>
              <a:t>includes</a:t>
            </a:r>
            <a:r>
              <a:rPr lang="fr-BE" dirty="0"/>
              <a:t> the service </a:t>
            </a:r>
            <a:r>
              <a:rPr lang="fr-BE" dirty="0" err="1"/>
              <a:t>member</a:t>
            </a:r>
            <a:r>
              <a:rPr lang="fr-BE" dirty="0"/>
              <a:t>, </a:t>
            </a:r>
            <a:r>
              <a:rPr lang="fr-BE" dirty="0" err="1"/>
              <a:t>their</a:t>
            </a:r>
            <a:r>
              <a:rPr lang="fr-BE" dirty="0"/>
              <a:t> </a:t>
            </a:r>
            <a:r>
              <a:rPr lang="fr-BE" dirty="0" err="1"/>
              <a:t>employers</a:t>
            </a:r>
            <a:r>
              <a:rPr lang="fr-BE" dirty="0"/>
              <a:t>, </a:t>
            </a:r>
            <a:r>
              <a:rPr lang="fr-BE" dirty="0" err="1"/>
              <a:t>fellow</a:t>
            </a:r>
            <a:r>
              <a:rPr lang="fr-BE" dirty="0"/>
              <a:t> </a:t>
            </a:r>
            <a:r>
              <a:rPr lang="fr-BE" dirty="0" err="1"/>
              <a:t>employees</a:t>
            </a:r>
            <a:r>
              <a:rPr lang="fr-BE" dirty="0"/>
              <a:t>, and </a:t>
            </a:r>
            <a:r>
              <a:rPr lang="fr-BE" dirty="0" err="1"/>
              <a:t>communities</a:t>
            </a:r>
            <a:r>
              <a:rPr lang="fr-BE" dirty="0"/>
              <a:t>;</a:t>
            </a:r>
          </a:p>
          <a:p>
            <a:pPr marL="190786" indent="-190786" eaLnBrk="1" hangingPunct="1"/>
            <a:endParaRPr lang="fr-BE" dirty="0"/>
          </a:p>
          <a:p>
            <a:pPr marL="190786" indent="-190786" eaLnBrk="1" hangingPunct="1">
              <a:buFontTx/>
              <a:buAutoNum type="arabicParenR" startAt="3"/>
            </a:pPr>
            <a:r>
              <a:rPr lang="fr-BE" dirty="0"/>
              <a:t> To </a:t>
            </a:r>
            <a:r>
              <a:rPr lang="fr-BE" dirty="0" err="1"/>
              <a:t>prohibit</a:t>
            </a:r>
            <a:r>
              <a:rPr lang="fr-BE" dirty="0"/>
              <a:t> discrimination </a:t>
            </a:r>
            <a:r>
              <a:rPr lang="fr-BE" dirty="0" err="1"/>
              <a:t>against</a:t>
            </a:r>
            <a:r>
              <a:rPr lang="fr-BE" dirty="0"/>
              <a:t> </a:t>
            </a:r>
            <a:r>
              <a:rPr lang="fr-BE" dirty="0" err="1"/>
              <a:t>persons</a:t>
            </a:r>
            <a:r>
              <a:rPr lang="fr-BE" dirty="0"/>
              <a:t> </a:t>
            </a:r>
            <a:r>
              <a:rPr lang="fr-BE" dirty="0" err="1"/>
              <a:t>because</a:t>
            </a:r>
            <a:r>
              <a:rPr lang="fr-BE" dirty="0"/>
              <a:t> of </a:t>
            </a:r>
            <a:r>
              <a:rPr lang="fr-BE" dirty="0" err="1"/>
              <a:t>their</a:t>
            </a:r>
            <a:r>
              <a:rPr lang="fr-BE" dirty="0"/>
              <a:t> service in the </a:t>
            </a:r>
            <a:r>
              <a:rPr lang="fr-BE" dirty="0" err="1"/>
              <a:t>uniformed</a:t>
            </a:r>
            <a:r>
              <a:rPr lang="fr-BE" dirty="0"/>
              <a:t> services.</a:t>
            </a:r>
          </a:p>
          <a:p>
            <a:pPr marL="190786" indent="-190786" eaLnBrk="1" hangingPunct="1"/>
            <a:endParaRPr lang="fr-BE" dirty="0"/>
          </a:p>
          <a:p>
            <a:pPr marL="648672" lvl="1" indent="-190786" eaLnBrk="1" hangingPunct="1">
              <a:buFontTx/>
              <a:buChar char="•"/>
            </a:pPr>
            <a:r>
              <a:rPr lang="fr-BE" dirty="0"/>
              <a:t>USERRA </a:t>
            </a:r>
            <a:r>
              <a:rPr lang="fr-BE" dirty="0" err="1"/>
              <a:t>furthers</a:t>
            </a:r>
            <a:r>
              <a:rPr lang="fr-BE" dirty="0"/>
              <a:t> </a:t>
            </a:r>
            <a:r>
              <a:rPr lang="fr-BE" dirty="0" err="1"/>
              <a:t>these</a:t>
            </a:r>
            <a:r>
              <a:rPr lang="fr-BE" dirty="0"/>
              <a:t> </a:t>
            </a:r>
            <a:r>
              <a:rPr lang="fr-BE" dirty="0" err="1"/>
              <a:t>purposes</a:t>
            </a:r>
            <a:r>
              <a:rPr lang="fr-BE" dirty="0"/>
              <a:t> by:</a:t>
            </a:r>
          </a:p>
          <a:p>
            <a:pPr marL="190786" indent="-190786" eaLnBrk="1" hangingPunct="1"/>
            <a:endParaRPr lang="fr-BE" dirty="0"/>
          </a:p>
          <a:p>
            <a:pPr marL="190786" indent="-190786" eaLnBrk="1" hangingPunct="1">
              <a:buFontTx/>
              <a:buAutoNum type="arabicParenR"/>
            </a:pPr>
            <a:r>
              <a:rPr lang="fr-BE" dirty="0"/>
              <a:t> </a:t>
            </a:r>
            <a:r>
              <a:rPr lang="fr-BE" dirty="0" err="1"/>
              <a:t>Prohibiting</a:t>
            </a:r>
            <a:r>
              <a:rPr lang="fr-BE" dirty="0"/>
              <a:t> </a:t>
            </a:r>
            <a:r>
              <a:rPr lang="fr-BE" dirty="0" err="1"/>
              <a:t>employment</a:t>
            </a:r>
            <a:r>
              <a:rPr lang="fr-BE" dirty="0"/>
              <a:t> discrimination </a:t>
            </a:r>
            <a:r>
              <a:rPr lang="fr-BE" dirty="0" err="1"/>
              <a:t>against</a:t>
            </a:r>
            <a:r>
              <a:rPr lang="fr-BE" dirty="0"/>
              <a:t> service </a:t>
            </a:r>
            <a:r>
              <a:rPr lang="fr-BE" dirty="0" err="1"/>
              <a:t>members</a:t>
            </a:r>
            <a:r>
              <a:rPr lang="fr-BE" dirty="0"/>
              <a:t>;</a:t>
            </a:r>
          </a:p>
          <a:p>
            <a:pPr marL="190786" indent="-190786" eaLnBrk="1" hangingPunct="1"/>
            <a:endParaRPr lang="fr-BE" dirty="0"/>
          </a:p>
          <a:p>
            <a:pPr marL="190786" indent="-190786" eaLnBrk="1" hangingPunct="1"/>
            <a:r>
              <a:rPr lang="fr-BE" dirty="0"/>
              <a:t>2)   </a:t>
            </a:r>
            <a:r>
              <a:rPr lang="fr-BE" dirty="0" err="1"/>
              <a:t>Providing</a:t>
            </a:r>
            <a:r>
              <a:rPr lang="fr-BE" dirty="0"/>
              <a:t> </a:t>
            </a:r>
            <a:r>
              <a:rPr lang="fr-BE" dirty="0" err="1"/>
              <a:t>reemployment</a:t>
            </a:r>
            <a:r>
              <a:rPr lang="fr-BE" dirty="0"/>
              <a:t> </a:t>
            </a:r>
            <a:r>
              <a:rPr lang="fr-BE" dirty="0" err="1"/>
              <a:t>rights</a:t>
            </a:r>
            <a:r>
              <a:rPr lang="fr-BE" dirty="0"/>
              <a:t> for </a:t>
            </a:r>
            <a:r>
              <a:rPr lang="fr-BE" dirty="0" err="1"/>
              <a:t>persons</a:t>
            </a:r>
            <a:r>
              <a:rPr lang="fr-BE" dirty="0"/>
              <a:t> </a:t>
            </a:r>
            <a:r>
              <a:rPr lang="fr-BE" dirty="0" err="1"/>
              <a:t>who</a:t>
            </a:r>
            <a:r>
              <a:rPr lang="fr-BE" dirty="0"/>
              <a:t> are absent due to </a:t>
            </a:r>
            <a:r>
              <a:rPr lang="fr-BE" dirty="0" err="1"/>
              <a:t>military</a:t>
            </a:r>
            <a:r>
              <a:rPr lang="fr-BE" dirty="0"/>
              <a:t> service; and</a:t>
            </a:r>
          </a:p>
          <a:p>
            <a:pPr marL="190786" indent="-190786" eaLnBrk="1" hangingPunct="1"/>
            <a:endParaRPr lang="fr-BE" dirty="0"/>
          </a:p>
          <a:p>
            <a:pPr marL="190786" indent="-190786" eaLnBrk="1" hangingPunct="1">
              <a:buFontTx/>
              <a:buAutoNum type="arabicParenR" startAt="3"/>
            </a:pPr>
            <a:r>
              <a:rPr lang="fr-BE" dirty="0"/>
              <a:t> </a:t>
            </a:r>
            <a:r>
              <a:rPr lang="en-US" dirty="0"/>
              <a:t>Prohibits employment retaliation for exercising a right under USERRA</a:t>
            </a:r>
          </a:p>
          <a:p>
            <a:pPr marL="190786" indent="-190786" eaLnBrk="1" hangingPunct="1">
              <a:buFontTx/>
              <a:buAutoNum type="arabicParenR" startAt="3"/>
            </a:pPr>
            <a:endParaRPr lang="en-US" dirty="0"/>
          </a:p>
        </p:txBody>
      </p:sp>
    </p:spTree>
    <p:extLst>
      <p:ext uri="{BB962C8B-B14F-4D97-AF65-F5344CB8AC3E}">
        <p14:creationId xmlns:p14="http://schemas.microsoft.com/office/powerpoint/2010/main" val="3110720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8E50DA4-F7D0-4057-BAA5-02C888517075}" type="slidenum">
              <a:rPr lang="en-US" smtClean="0"/>
              <a:pPr/>
              <a:t>6</a:t>
            </a:fld>
            <a:endParaRPr lang="en-US"/>
          </a:p>
        </p:txBody>
      </p:sp>
      <p:sp>
        <p:nvSpPr>
          <p:cNvPr id="41987" name="Rectangle 4"/>
          <p:cNvSpPr>
            <a:spLocks noGrp="1" noRot="1" noChangeAspect="1" noChangeArrowheads="1" noTextEdit="1"/>
          </p:cNvSpPr>
          <p:nvPr>
            <p:ph type="sldImg"/>
          </p:nvPr>
        </p:nvSpPr>
        <p:spPr>
          <a:xfrm>
            <a:off x="406400" y="698500"/>
            <a:ext cx="6197600" cy="3486150"/>
          </a:xfrm>
          <a:ln/>
        </p:spPr>
      </p:sp>
      <p:sp>
        <p:nvSpPr>
          <p:cNvPr id="41988" name="Rectangle 6"/>
          <p:cNvSpPr>
            <a:spLocks noGrp="1" noChangeArrowheads="1"/>
          </p:cNvSpPr>
          <p:nvPr>
            <p:ph type="body" idx="1"/>
          </p:nvPr>
        </p:nvSpPr>
        <p:spPr>
          <a:noFill/>
          <a:ln/>
        </p:spPr>
        <p:txBody>
          <a:bodyPr/>
          <a:lstStyle/>
          <a:p>
            <a:pPr defTabSz="915772" eaLnBrk="1" hangingPunct="1">
              <a:buFont typeface="Arial" pitchFamily="34" charset="0"/>
              <a:buChar char="•"/>
              <a:defRPr/>
            </a:pPr>
            <a:r>
              <a:rPr lang="en-US" b="1" dirty="0"/>
              <a:t>  Instructor Comments:</a:t>
            </a:r>
          </a:p>
          <a:p>
            <a:pPr eaLnBrk="1" hangingPunct="1"/>
            <a:r>
              <a:rPr lang="en-US" dirty="0"/>
              <a:t>All items will be discussed in detail in the following slides.  The asterisk regarding the five year limitation is to indicate the very significant exceptions to this prerequisite that will be discussed later.</a:t>
            </a:r>
          </a:p>
        </p:txBody>
      </p:sp>
    </p:spTree>
    <p:extLst>
      <p:ext uri="{BB962C8B-B14F-4D97-AF65-F5344CB8AC3E}">
        <p14:creationId xmlns:p14="http://schemas.microsoft.com/office/powerpoint/2010/main" val="2979084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7E4CA39A-761A-404D-9213-3525D8129740}" type="slidenum">
              <a:rPr lang="en-US" smtClean="0"/>
              <a:pPr/>
              <a:t>7</a:t>
            </a:fld>
            <a:endParaRPr lang="en-US"/>
          </a:p>
        </p:txBody>
      </p:sp>
      <p:sp>
        <p:nvSpPr>
          <p:cNvPr id="43011" name="Rectangle 2"/>
          <p:cNvSpPr>
            <a:spLocks noGrp="1" noRot="1" noChangeAspect="1" noChangeArrowheads="1" noTextEdit="1"/>
          </p:cNvSpPr>
          <p:nvPr>
            <p:ph type="sldImg"/>
          </p:nvPr>
        </p:nvSpPr>
        <p:spPr>
          <a:xfrm>
            <a:off x="406400" y="698500"/>
            <a:ext cx="6197600" cy="3486150"/>
          </a:xfrm>
          <a:ln/>
        </p:spPr>
      </p:sp>
      <p:sp>
        <p:nvSpPr>
          <p:cNvPr id="43012" name="Rectangle 3"/>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p>
          <a:p>
            <a:pPr marL="648672" lvl="1" indent="-190786" eaLnBrk="1" hangingPunct="1">
              <a:buFontTx/>
              <a:buChar char="•"/>
            </a:pPr>
            <a:r>
              <a:rPr lang="en-US" dirty="0"/>
              <a:t>The claimant must hold a civilian job; specifically, “employed by someone else.”  </a:t>
            </a:r>
          </a:p>
          <a:p>
            <a:pPr marL="648672" lvl="1" indent="-190786" eaLnBrk="1" hangingPunct="1">
              <a:buFontTx/>
              <a:buChar char="•"/>
            </a:pPr>
            <a:r>
              <a:rPr lang="en-US" dirty="0"/>
              <a:t>USERRA does NOT cover persons who are:</a:t>
            </a:r>
          </a:p>
          <a:p>
            <a:pPr marL="190786" indent="-190786" eaLnBrk="1" hangingPunct="1"/>
            <a:r>
              <a:rPr lang="en-US" dirty="0"/>
              <a:t>	a)  Self-employed;</a:t>
            </a:r>
          </a:p>
          <a:p>
            <a:pPr marL="190786" indent="-190786" eaLnBrk="1" hangingPunct="1"/>
            <a:r>
              <a:rPr lang="en-US" dirty="0"/>
              <a:t>	b)  Employed for brief, </a:t>
            </a:r>
            <a:r>
              <a:rPr lang="en-US" dirty="0" err="1"/>
              <a:t>nonrecurrent</a:t>
            </a:r>
            <a:r>
              <a:rPr lang="en-US" dirty="0"/>
              <a:t> periods;</a:t>
            </a:r>
          </a:p>
          <a:p>
            <a:pPr marL="190786" indent="-190786" eaLnBrk="1" hangingPunct="1"/>
            <a:r>
              <a:rPr lang="en-US" dirty="0"/>
              <a:t>	c)  Independent contractors</a:t>
            </a:r>
          </a:p>
          <a:p>
            <a:pPr marL="190786" indent="-190786" eaLnBrk="1" hangingPunct="1"/>
            <a:r>
              <a:rPr lang="en-US" dirty="0"/>
              <a:t>	d)  Students. </a:t>
            </a:r>
          </a:p>
          <a:p>
            <a:pPr marL="190786" indent="-190786" eaLnBrk="1" hangingPunct="1">
              <a:buFontTx/>
              <a:buChar char="•"/>
            </a:pPr>
            <a:endParaRPr lang="en-US" dirty="0"/>
          </a:p>
          <a:p>
            <a:pPr marL="648672" lvl="1" indent="-190786" eaLnBrk="1" hangingPunct="1">
              <a:buFontTx/>
              <a:buChar char="•"/>
            </a:pPr>
            <a:r>
              <a:rPr lang="en-US" dirty="0"/>
              <a:t>There is no religious exemption.  USERRA also covers church employees.</a:t>
            </a:r>
          </a:p>
          <a:p>
            <a:pPr marL="648672" lvl="1" indent="-190786" eaLnBrk="1" hangingPunct="1">
              <a:buFontTx/>
              <a:buChar char="•"/>
            </a:pPr>
            <a:endParaRPr lang="en-US" dirty="0"/>
          </a:p>
          <a:p>
            <a:pPr marL="0" lvl="1" eaLnBrk="1" hangingPunct="1"/>
            <a:r>
              <a:rPr lang="en-US" dirty="0"/>
              <a:t>*</a:t>
            </a:r>
            <a:r>
              <a:rPr lang="en-US" baseline="0" dirty="0"/>
              <a:t> Unless specific factors are present to indicate independent contactor is essentially an employee.</a:t>
            </a:r>
            <a:endParaRPr lang="en-US" dirty="0"/>
          </a:p>
        </p:txBody>
      </p:sp>
    </p:spTree>
    <p:extLst>
      <p:ext uri="{BB962C8B-B14F-4D97-AF65-F5344CB8AC3E}">
        <p14:creationId xmlns:p14="http://schemas.microsoft.com/office/powerpoint/2010/main" val="118726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523B4E2-0B46-4F4C-B863-5698302C6160}" type="slidenum">
              <a:rPr lang="en-US" smtClean="0"/>
              <a:pPr/>
              <a:t>8</a:t>
            </a:fld>
            <a:endParaRPr lang="en-US"/>
          </a:p>
        </p:txBody>
      </p:sp>
      <p:sp>
        <p:nvSpPr>
          <p:cNvPr id="44035" name="Rectangle 2"/>
          <p:cNvSpPr>
            <a:spLocks noGrp="1" noRot="1" noChangeAspect="1" noChangeArrowheads="1" noTextEdit="1"/>
          </p:cNvSpPr>
          <p:nvPr>
            <p:ph type="sldImg"/>
          </p:nvPr>
        </p:nvSpPr>
        <p:spPr>
          <a:xfrm>
            <a:off x="406400" y="698500"/>
            <a:ext cx="6197600" cy="3486150"/>
          </a:xfrm>
          <a:ln/>
        </p:spPr>
      </p:sp>
      <p:sp>
        <p:nvSpPr>
          <p:cNvPr id="44036" name="Rectangle 3"/>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p>
          <a:p>
            <a:pPr marL="457886" lvl="1" indent="0" eaLnBrk="1" hangingPunct="1">
              <a:buFontTx/>
              <a:buNone/>
            </a:pPr>
            <a:endParaRPr lang="en-US" dirty="0"/>
          </a:p>
          <a:p>
            <a:pPr marL="648672" lvl="1" indent="-190786" eaLnBrk="1" hangingPunct="1">
              <a:buFontTx/>
              <a:buChar char="•"/>
            </a:pPr>
            <a:r>
              <a:rPr lang="en-US" dirty="0"/>
              <a:t>This slide only was</a:t>
            </a:r>
            <a:r>
              <a:rPr lang="en-US" baseline="0" dirty="0"/>
              <a:t> updated in December 2, 2021</a:t>
            </a:r>
            <a:endParaRPr lang="en-US" dirty="0"/>
          </a:p>
        </p:txBody>
      </p:sp>
    </p:spTree>
    <p:extLst>
      <p:ext uri="{BB962C8B-B14F-4D97-AF65-F5344CB8AC3E}">
        <p14:creationId xmlns:p14="http://schemas.microsoft.com/office/powerpoint/2010/main" val="919050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8278096-4411-4061-AD4F-35BC8D800828}" type="slidenum">
              <a:rPr lang="en-US" smtClean="0"/>
              <a:pPr/>
              <a:t>9</a:t>
            </a:fld>
            <a:endParaRPr lang="en-US"/>
          </a:p>
        </p:txBody>
      </p:sp>
      <p:sp>
        <p:nvSpPr>
          <p:cNvPr id="45059" name="Rectangle 4"/>
          <p:cNvSpPr>
            <a:spLocks noGrp="1" noRot="1" noChangeAspect="1" noChangeArrowheads="1" noTextEdit="1"/>
          </p:cNvSpPr>
          <p:nvPr>
            <p:ph type="sldImg"/>
          </p:nvPr>
        </p:nvSpPr>
        <p:spPr>
          <a:xfrm>
            <a:off x="406400" y="698500"/>
            <a:ext cx="6197600" cy="3486150"/>
          </a:xfrm>
          <a:ln/>
        </p:spPr>
      </p:sp>
      <p:sp>
        <p:nvSpPr>
          <p:cNvPr id="45060" name="Rectangle 5"/>
          <p:cNvSpPr>
            <a:spLocks noGrp="1" noChangeArrowheads="1"/>
          </p:cNvSpPr>
          <p:nvPr>
            <p:ph type="body" idx="1"/>
          </p:nvPr>
        </p:nvSpPr>
        <p:spPr>
          <a:noFill/>
          <a:ln/>
        </p:spPr>
        <p:txBody>
          <a:bodyPr/>
          <a:lstStyle/>
          <a:p>
            <a:pPr marL="190786" indent="-190786" eaLnBrk="1" hangingPunct="1">
              <a:buFontTx/>
              <a:buChar char="•"/>
            </a:pPr>
            <a:r>
              <a:rPr lang="en-US" b="1" dirty="0"/>
              <a:t>Instructor Comments:</a:t>
            </a:r>
          </a:p>
          <a:p>
            <a:pPr marL="190786" indent="-190786" eaLnBrk="1" hangingPunct="1">
              <a:buFontTx/>
              <a:buChar char="•"/>
            </a:pPr>
            <a:endParaRPr lang="en-US" dirty="0"/>
          </a:p>
          <a:p>
            <a:pPr marL="648672" lvl="1" indent="-190786" eaLnBrk="1" hangingPunct="1">
              <a:buFontTx/>
              <a:buChar char="•"/>
            </a:pPr>
            <a:r>
              <a:rPr lang="en-US" dirty="0"/>
              <a:t>Written notice strongly encouraged.</a:t>
            </a:r>
          </a:p>
          <a:p>
            <a:pPr marL="190786" indent="-190786" eaLnBrk="1" hangingPunct="1">
              <a:buFontTx/>
              <a:buChar char="•"/>
            </a:pPr>
            <a:endParaRPr lang="en-US" dirty="0"/>
          </a:p>
          <a:p>
            <a:pPr marL="648672" lvl="1" indent="-190786" eaLnBrk="1" hangingPunct="1">
              <a:buFontTx/>
              <a:buChar char="•"/>
            </a:pPr>
            <a:r>
              <a:rPr lang="en-US" dirty="0"/>
              <a:t>For Battle Assemblies / Drills, provide employer a copy of the annual schedule.  Make sure the security manager clears it for release first.</a:t>
            </a:r>
          </a:p>
          <a:p>
            <a:pPr marL="190786" indent="-190786" eaLnBrk="1" hangingPunct="1">
              <a:buFontTx/>
              <a:buChar char="•"/>
            </a:pPr>
            <a:endParaRPr lang="en-US" dirty="0"/>
          </a:p>
          <a:p>
            <a:pPr marL="648672" lvl="1" indent="-190786" eaLnBrk="1" hangingPunct="1">
              <a:buFontTx/>
              <a:buChar char="•"/>
            </a:pPr>
            <a:r>
              <a:rPr lang="en-US" dirty="0"/>
              <a:t>Do not rely upon the exception, which is rarely applicable.  The exception may apply for classified missions, unpredictable disaster responses, etc.</a:t>
            </a:r>
          </a:p>
          <a:p>
            <a:pPr marL="190786" indent="-190786" eaLnBrk="1" hangingPunct="1"/>
            <a:endParaRPr lang="en-US" dirty="0"/>
          </a:p>
        </p:txBody>
      </p:sp>
    </p:spTree>
    <p:extLst>
      <p:ext uri="{BB962C8B-B14F-4D97-AF65-F5344CB8AC3E}">
        <p14:creationId xmlns:p14="http://schemas.microsoft.com/office/powerpoint/2010/main" val="3293168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684495-9FE9-495B-B7D6-4A3807D2FD10}" type="datetime1">
              <a:rPr lang="en-US" smtClean="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758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0C59B-9D4D-4F14-A800-A722B1403708}" type="datetime1">
              <a:rPr lang="en-US" smtClean="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1131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7B86DF1-4565-4555-A139-E0E6AF3D8708}" type="datetime1">
              <a:rPr lang="en-US" smtClean="0"/>
              <a:t>10/2/2024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038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327EC-39FC-46A4-B6FC-F1F2C478BB07}" type="datetime1">
              <a:rPr lang="en-US" smtClean="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625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60F57810-5EA7-4E0E-91C3-0D39DA9C84D4}" type="datetime1">
              <a:rPr lang="en-US" smtClean="0"/>
              <a:t>10/2/2024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0168787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77DE7-7BDE-4527-BF01-21447BC2201D}" type="datetime1">
              <a:rPr lang="en-US" smtClean="0"/>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09716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68C551-86ED-4367-8E40-A535969FFA49}" type="datetime1">
              <a:rPr lang="en-US" smtClean="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393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3EB41A-74B3-4F23-9AAA-3CEB446232EA}" type="datetime1">
              <a:rPr lang="en-US" smtClean="0"/>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6381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0969D-1B15-4903-9E15-22FDDE589013}" type="datetime1">
              <a:rPr lang="en-US" smtClean="0"/>
              <a:t>10/2/2024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4142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AE4330D-AA6D-46E4-BF9E-1E0A12E8E685}" type="datetime1">
              <a:rPr lang="en-US" smtClean="0"/>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548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53CFF33-8D31-415A-968F-C32BF9B82E8D}" type="datetime1">
              <a:rPr lang="en-US" smtClean="0"/>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3449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16386DB4-D146-4209-83C5-59E3AF56167D}" type="datetime1">
              <a:rPr lang="en-US" smtClean="0"/>
              <a:t>10/2/2024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dirty="0"/>
          </a:p>
        </p:txBody>
      </p:sp>
      <p:sp>
        <p:nvSpPr>
          <p:cNvPr id="9" name="TextBox 8"/>
          <p:cNvSpPr txBox="1"/>
          <p:nvPr userDrawn="1"/>
        </p:nvSpPr>
        <p:spPr>
          <a:xfrm>
            <a:off x="203200" y="6611782"/>
            <a:ext cx="4165600" cy="207749"/>
          </a:xfrm>
          <a:prstGeom prst="rect">
            <a:avLst/>
          </a:prstGeom>
          <a:noFill/>
        </p:spPr>
        <p:txBody>
          <a:bodyPr wrap="square" rtlCol="0">
            <a:spAutoFit/>
          </a:bodyPr>
          <a:lstStyle/>
          <a:p>
            <a:r>
              <a:rPr lang="en-US" sz="750" dirty="0"/>
              <a:t>Current as of 19 May 2022</a:t>
            </a:r>
          </a:p>
        </p:txBody>
      </p:sp>
    </p:spTree>
    <p:extLst>
      <p:ext uri="{BB962C8B-B14F-4D97-AF65-F5344CB8AC3E}">
        <p14:creationId xmlns:p14="http://schemas.microsoft.com/office/powerpoint/2010/main" val="2641102434"/>
      </p:ext>
    </p:extLst>
  </p:cSld>
  <p:clrMap bg1="dk1" tx1="lt1" bg2="dk2" tx2="lt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7406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2720134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lnSpc>
                <a:spcPct val="90000"/>
              </a:lnSpc>
            </a:pPr>
            <a:r>
              <a:rPr lang="en-US" dirty="0"/>
              <a:t>Military Service </a:t>
            </a:r>
            <a:br>
              <a:rPr lang="en-US" dirty="0"/>
            </a:br>
            <a:r>
              <a:rPr lang="en-US" dirty="0"/>
              <a:t>Cannot Exceed 5 Years</a:t>
            </a:r>
          </a:p>
        </p:txBody>
      </p:sp>
      <p:sp>
        <p:nvSpPr>
          <p:cNvPr id="10243" name="Rectangle 3"/>
          <p:cNvSpPr>
            <a:spLocks noRot="1" noChangeArrowheads="1"/>
          </p:cNvSpPr>
          <p:nvPr/>
        </p:nvSpPr>
        <p:spPr bwMode="auto">
          <a:xfrm>
            <a:off x="1752600" y="2209800"/>
            <a:ext cx="8077200" cy="4114800"/>
          </a:xfrm>
          <a:prstGeom prst="rect">
            <a:avLst/>
          </a:prstGeom>
          <a:noFill/>
          <a:ln w="9525">
            <a:noFill/>
            <a:miter lim="800000"/>
            <a:headEnd/>
            <a:tailEnd/>
          </a:ln>
        </p:spPr>
        <p:txBody>
          <a:bodyPr/>
          <a:lstStyle/>
          <a:p>
            <a:pPr marL="347663" indent="392113" defTabSz="739775" eaLnBrk="1" hangingPunct="1">
              <a:lnSpc>
                <a:spcPct val="60000"/>
              </a:lnSpc>
              <a:spcBef>
                <a:spcPct val="30000"/>
              </a:spcBef>
              <a:spcAft>
                <a:spcPct val="30000"/>
              </a:spcAft>
              <a:buClr>
                <a:srgbClr val="FF0000"/>
              </a:buClr>
              <a:buSzPct val="75000"/>
              <a:tabLst>
                <a:tab pos="798513" algn="l"/>
              </a:tabLst>
            </a:pPr>
            <a:endParaRPr lang="en-US" sz="2800" dirty="0"/>
          </a:p>
          <a:p>
            <a:pPr marL="690563" indent="-342900" defTabSz="739775" eaLnBrk="1" hangingPunct="1">
              <a:spcBef>
                <a:spcPct val="30000"/>
              </a:spcBef>
              <a:spcAft>
                <a:spcPct val="30000"/>
              </a:spcAft>
              <a:buClr>
                <a:schemeClr val="tx1"/>
              </a:buClr>
              <a:buSzPct val="75000"/>
              <a:buFont typeface="Wingdings" panose="05000000000000000000" pitchFamily="2" charset="2"/>
              <a:buChar char="§"/>
              <a:tabLst>
                <a:tab pos="798513" algn="l"/>
              </a:tabLst>
            </a:pPr>
            <a:r>
              <a:rPr lang="en-US" sz="2000" dirty="0"/>
              <a:t>The 5 Year Rule:  USERRA protections do not apply if period of military service exceeds </a:t>
            </a:r>
            <a:r>
              <a:rPr lang="en-US" sz="2000" i="1" u="sng" dirty="0">
                <a:solidFill>
                  <a:srgbClr val="FFFF00"/>
                </a:solidFill>
              </a:rPr>
              <a:t>5 cumulative years</a:t>
            </a:r>
          </a:p>
          <a:p>
            <a:pPr marL="347663" algn="ctr" defTabSz="739775" eaLnBrk="1" hangingPunct="1">
              <a:spcBef>
                <a:spcPct val="30000"/>
              </a:spcBef>
              <a:spcAft>
                <a:spcPct val="30000"/>
              </a:spcAft>
              <a:buClr>
                <a:schemeClr val="tx1"/>
              </a:buClr>
              <a:buSzPct val="75000"/>
              <a:tabLst>
                <a:tab pos="798513" algn="l"/>
              </a:tabLst>
            </a:pPr>
            <a:r>
              <a:rPr lang="en-US" sz="2000" dirty="0"/>
              <a:t>BUT</a:t>
            </a:r>
          </a:p>
          <a:p>
            <a:pPr marL="690563" indent="-342900" defTabSz="739775" eaLnBrk="1" hangingPunct="1">
              <a:spcBef>
                <a:spcPct val="30000"/>
              </a:spcBef>
              <a:spcAft>
                <a:spcPct val="30000"/>
              </a:spcAft>
              <a:buClr>
                <a:schemeClr val="tx1"/>
              </a:buClr>
              <a:buSzPct val="75000"/>
              <a:buFont typeface="Wingdings" panose="05000000000000000000" pitchFamily="2" charset="2"/>
              <a:buChar char="§"/>
              <a:tabLst>
                <a:tab pos="798513" algn="l"/>
              </a:tabLst>
            </a:pPr>
            <a:r>
              <a:rPr lang="en-US" sz="2000" dirty="0"/>
              <a:t>The 5 year rule does </a:t>
            </a:r>
            <a:r>
              <a:rPr lang="en-US" sz="2000" u="sng" dirty="0">
                <a:solidFill>
                  <a:srgbClr val="FFFF00"/>
                </a:solidFill>
              </a:rPr>
              <a:t>NOT</a:t>
            </a:r>
            <a:r>
              <a:rPr lang="en-US" sz="2000" dirty="0">
                <a:solidFill>
                  <a:srgbClr val="003B76"/>
                </a:solidFill>
              </a:rPr>
              <a:t> </a:t>
            </a:r>
            <a:r>
              <a:rPr lang="en-US" sz="2000" dirty="0"/>
              <a:t>include:  </a:t>
            </a:r>
          </a:p>
          <a:p>
            <a:pPr marL="690563" indent="-342900" defTabSz="739775" eaLnBrk="1" hangingPunct="1">
              <a:spcBef>
                <a:spcPct val="30000"/>
              </a:spcBef>
              <a:spcAft>
                <a:spcPct val="30000"/>
              </a:spcAft>
              <a:buClr>
                <a:schemeClr val="tx1"/>
              </a:buClr>
              <a:buSzPct val="75000"/>
              <a:buFont typeface="Wingdings" panose="05000000000000000000" pitchFamily="2" charset="2"/>
              <a:buChar char="§"/>
              <a:tabLst>
                <a:tab pos="798513" algn="l"/>
              </a:tabLst>
            </a:pPr>
            <a:r>
              <a:rPr lang="en-US" sz="2000" dirty="0"/>
              <a:t>IDT, AT, involuntary recall or retention, partial mobilization, presidential selected reserve call-up, full mobilization; OR</a:t>
            </a:r>
          </a:p>
          <a:p>
            <a:pPr marL="690563" indent="-342900" defTabSz="739775" eaLnBrk="1" hangingPunct="1">
              <a:spcBef>
                <a:spcPct val="30000"/>
              </a:spcBef>
              <a:spcAft>
                <a:spcPct val="30000"/>
              </a:spcAft>
              <a:buClr>
                <a:schemeClr val="tx1"/>
              </a:buClr>
              <a:buSzPct val="75000"/>
              <a:buFont typeface="Wingdings" panose="05000000000000000000" pitchFamily="2" charset="2"/>
              <a:buChar char="§"/>
              <a:tabLst>
                <a:tab pos="798513" algn="l"/>
              </a:tabLst>
            </a:pPr>
            <a:r>
              <a:rPr lang="en-US" sz="2000" dirty="0"/>
              <a:t>Periods of military service with previous civilian employer; a </a:t>
            </a:r>
            <a:r>
              <a:rPr lang="en-US" sz="2000" dirty="0">
                <a:solidFill>
                  <a:srgbClr val="FFFF00"/>
                </a:solidFill>
              </a:rPr>
              <a:t>separate 5 year clock exists for each employer.</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304800"/>
            <a:ext cx="8077200" cy="1447800"/>
          </a:xfrm>
          <a:noFill/>
        </p:spPr>
        <p:txBody>
          <a:bodyPr vert="horz" lIns="90488" tIns="44450" rIns="90488" bIns="44450" rtlCol="0" anchor="ctr">
            <a:normAutofit fontScale="90000"/>
          </a:bodyPr>
          <a:lstStyle/>
          <a:p>
            <a:pPr eaLnBrk="1" hangingPunct="1"/>
            <a:br>
              <a:rPr lang="en-US" dirty="0"/>
            </a:br>
            <a:r>
              <a:rPr lang="en-US" dirty="0"/>
              <a:t>Discharge Characterization</a:t>
            </a:r>
            <a:br>
              <a:rPr lang="en-US" sz="4000" dirty="0"/>
            </a:br>
            <a:endParaRPr lang="en-US" sz="3600" dirty="0"/>
          </a:p>
        </p:txBody>
      </p:sp>
      <p:sp>
        <p:nvSpPr>
          <p:cNvPr id="11267" name="Rectangle 3"/>
          <p:cNvSpPr>
            <a:spLocks noGrp="1" noChangeArrowheads="1"/>
          </p:cNvSpPr>
          <p:nvPr>
            <p:ph idx="1"/>
          </p:nvPr>
        </p:nvSpPr>
        <p:spPr>
          <a:xfrm>
            <a:off x="1905000" y="2438400"/>
            <a:ext cx="9067800" cy="3276600"/>
          </a:xfrm>
          <a:noFill/>
        </p:spPr>
        <p:txBody>
          <a:bodyPr vert="horz" lIns="90488" tIns="44450" rIns="90488" bIns="44450" rtlCol="0">
            <a:normAutofit/>
          </a:bodyPr>
          <a:lstStyle/>
          <a:p>
            <a:pPr lvl="1" eaLnBrk="1" hangingPunct="1">
              <a:lnSpc>
                <a:spcPct val="90000"/>
              </a:lnSpc>
              <a:buFontTx/>
              <a:buNone/>
            </a:pPr>
            <a:r>
              <a:rPr lang="en-US" sz="3000" dirty="0"/>
              <a:t>No USERRA rights if:</a:t>
            </a:r>
          </a:p>
          <a:p>
            <a:pPr lvl="1" eaLnBrk="1" hangingPunct="1">
              <a:lnSpc>
                <a:spcPct val="90000"/>
              </a:lnSpc>
              <a:buFontTx/>
              <a:buNone/>
            </a:pPr>
            <a:endParaRPr lang="en-US" dirty="0"/>
          </a:p>
          <a:p>
            <a:pPr lvl="2">
              <a:spcAft>
                <a:spcPts val="1200"/>
              </a:spcAft>
            </a:pPr>
            <a:r>
              <a:rPr lang="en-US" sz="2800" dirty="0"/>
              <a:t>Dishonorable or Bad Conduct Discharge (enlisted)</a:t>
            </a:r>
          </a:p>
          <a:p>
            <a:pPr lvl="2">
              <a:spcAft>
                <a:spcPts val="1200"/>
              </a:spcAft>
            </a:pPr>
            <a:r>
              <a:rPr lang="en-US" sz="2800" dirty="0"/>
              <a:t>Dismissal (officers)</a:t>
            </a:r>
          </a:p>
          <a:p>
            <a:pPr lvl="2">
              <a:spcAft>
                <a:spcPts val="1200"/>
              </a:spcAft>
            </a:pPr>
            <a:r>
              <a:rPr lang="en-US" sz="2800" dirty="0"/>
              <a:t>Under Other Than Honorable Conditions discharge</a:t>
            </a:r>
          </a:p>
          <a:p>
            <a:pPr lvl="2">
              <a:spcAft>
                <a:spcPts val="1200"/>
              </a:spcAft>
            </a:pPr>
            <a:r>
              <a:rPr lang="en-US" sz="2800" dirty="0"/>
              <a:t>Officer dropped from rolls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381000"/>
            <a:ext cx="8077200" cy="1371600"/>
          </a:xfrm>
          <a:noFill/>
        </p:spPr>
        <p:txBody>
          <a:bodyPr vert="horz" lIns="90488" tIns="44450" rIns="90488" bIns="44450" rtlCol="0" anchor="ctr">
            <a:normAutofit/>
          </a:bodyPr>
          <a:lstStyle/>
          <a:p>
            <a:pPr eaLnBrk="1" hangingPunct="1"/>
            <a:r>
              <a:rPr lang="en-US" dirty="0"/>
              <a:t>Discharge Characterization</a:t>
            </a:r>
          </a:p>
        </p:txBody>
      </p:sp>
      <p:sp>
        <p:nvSpPr>
          <p:cNvPr id="12291" name="Rectangle 3"/>
          <p:cNvSpPr>
            <a:spLocks noGrp="1" noChangeArrowheads="1"/>
          </p:cNvSpPr>
          <p:nvPr>
            <p:ph idx="1"/>
          </p:nvPr>
        </p:nvSpPr>
        <p:spPr>
          <a:xfrm>
            <a:off x="1752600" y="2133600"/>
            <a:ext cx="8686800" cy="3886200"/>
          </a:xfrm>
          <a:noFill/>
        </p:spPr>
        <p:txBody>
          <a:bodyPr vert="horz" lIns="90488" tIns="44450" rIns="90488" bIns="44450" rtlCol="0">
            <a:normAutofit/>
          </a:bodyPr>
          <a:lstStyle/>
          <a:p>
            <a:pPr lvl="1" eaLnBrk="1" hangingPunct="1">
              <a:buFontTx/>
              <a:buNone/>
            </a:pPr>
            <a:endParaRPr lang="en-US" sz="2800" dirty="0"/>
          </a:p>
          <a:p>
            <a:pPr lvl="1" eaLnBrk="1" hangingPunct="1">
              <a:buFontTx/>
              <a:buNone/>
            </a:pPr>
            <a:r>
              <a:rPr lang="en-US" sz="2800" dirty="0"/>
              <a:t>What about a retroactive upgrade?</a:t>
            </a:r>
          </a:p>
          <a:p>
            <a:pPr lvl="2" eaLnBrk="1" hangingPunct="1"/>
            <a:endParaRPr lang="en-US" sz="2800" dirty="0"/>
          </a:p>
          <a:p>
            <a:pPr lvl="2" eaLnBrk="1" hangingPunct="1"/>
            <a:r>
              <a:rPr lang="en-US" sz="2800" dirty="0"/>
              <a:t>USERRA applies, and employee has the right to be reinstated</a:t>
            </a:r>
          </a:p>
          <a:p>
            <a:pPr lvl="2" eaLnBrk="1" hangingPunct="1"/>
            <a:endParaRPr lang="en-US" sz="2800" dirty="0"/>
          </a:p>
          <a:p>
            <a:pPr lvl="2" eaLnBrk="1" hangingPunct="1"/>
            <a:r>
              <a:rPr lang="en-US" sz="2800" dirty="0"/>
              <a:t>Employee does not, however, receive back pay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861868" y="304800"/>
            <a:ext cx="8787082" cy="1447800"/>
          </a:xfrm>
          <a:noFill/>
        </p:spPr>
        <p:txBody>
          <a:bodyPr vert="horz" lIns="90488" tIns="44450" rIns="90488" bIns="44450" rtlCol="0" anchor="ctr">
            <a:normAutofit fontScale="90000"/>
          </a:bodyPr>
          <a:lstStyle/>
          <a:p>
            <a:pPr eaLnBrk="1" hangingPunct="1"/>
            <a:br>
              <a:rPr lang="en-US" sz="4000" dirty="0"/>
            </a:br>
            <a:r>
              <a:rPr lang="en-US" sz="3300" dirty="0"/>
              <a:t>Timely Reporting</a:t>
            </a:r>
            <a:br>
              <a:rPr lang="en-US" sz="4000" dirty="0"/>
            </a:br>
            <a:endParaRPr lang="en-US" sz="4000" dirty="0"/>
          </a:p>
        </p:txBody>
      </p:sp>
      <p:sp>
        <p:nvSpPr>
          <p:cNvPr id="13315" name="Rectangle 3"/>
          <p:cNvSpPr>
            <a:spLocks noGrp="1" noChangeArrowheads="1"/>
          </p:cNvSpPr>
          <p:nvPr>
            <p:ph idx="1"/>
          </p:nvPr>
        </p:nvSpPr>
        <p:spPr>
          <a:xfrm>
            <a:off x="1861868" y="2286000"/>
            <a:ext cx="8077200" cy="3886200"/>
          </a:xfrm>
          <a:noFill/>
        </p:spPr>
        <p:txBody>
          <a:bodyPr vert="horz" lIns="90488" tIns="44450" rIns="90488" bIns="44450" rtlCol="0">
            <a:normAutofit/>
          </a:bodyPr>
          <a:lstStyle/>
          <a:p>
            <a:pPr lvl="1" eaLnBrk="1" hangingPunct="1">
              <a:buFont typeface="Wingdings" panose="05000000000000000000" pitchFamily="2" charset="2"/>
              <a:buChar char="§"/>
            </a:pPr>
            <a:r>
              <a:rPr lang="en-US" sz="2400" dirty="0"/>
              <a:t>Up to 30 days: Report to work after safe travel + 8 hours</a:t>
            </a:r>
          </a:p>
          <a:p>
            <a:pPr lvl="1" eaLnBrk="1" hangingPunct="1">
              <a:buFont typeface="Wingdings" panose="05000000000000000000" pitchFamily="2" charset="2"/>
              <a:buChar char="§"/>
            </a:pPr>
            <a:endParaRPr lang="en-US" sz="1800" dirty="0"/>
          </a:p>
          <a:p>
            <a:pPr lvl="1" eaLnBrk="1" hangingPunct="1">
              <a:buFont typeface="Wingdings" panose="05000000000000000000" pitchFamily="2" charset="2"/>
              <a:buChar char="§"/>
            </a:pPr>
            <a:r>
              <a:rPr lang="en-US" sz="2400" dirty="0"/>
              <a:t>31 - 180 days: Submit reemployment application w/in 14 days</a:t>
            </a:r>
          </a:p>
          <a:p>
            <a:pPr lvl="1" eaLnBrk="1" hangingPunct="1">
              <a:buFont typeface="Wingdings" panose="05000000000000000000" pitchFamily="2" charset="2"/>
              <a:buChar char="§"/>
            </a:pPr>
            <a:endParaRPr lang="en-US" sz="1800" dirty="0"/>
          </a:p>
          <a:p>
            <a:pPr lvl="1" eaLnBrk="1" hangingPunct="1">
              <a:buFont typeface="Wingdings" panose="05000000000000000000" pitchFamily="2" charset="2"/>
              <a:buChar char="§"/>
            </a:pPr>
            <a:r>
              <a:rPr lang="en-US" sz="2400" dirty="0"/>
              <a:t>181 days or more: Submit reemployment application w/in 90 days</a:t>
            </a:r>
          </a:p>
          <a:p>
            <a:pPr lvl="1" eaLnBrk="1" hangingPunct="1">
              <a:buFont typeface="Wingdings" panose="05000000000000000000" pitchFamily="2" charset="2"/>
              <a:buChar char="§"/>
            </a:pPr>
            <a:endParaRPr lang="en-US" sz="1800" dirty="0"/>
          </a:p>
          <a:p>
            <a:pPr lvl="1" eaLnBrk="1" hangingPunct="1">
              <a:buFont typeface="Wingdings" panose="05000000000000000000" pitchFamily="2" charset="2"/>
              <a:buChar char="§"/>
            </a:pPr>
            <a:r>
              <a:rPr lang="en-US" sz="2400" dirty="0"/>
              <a:t>Failure to meet timelines: Normal employer rules apply</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81200" y="284176"/>
            <a:ext cx="8229600" cy="1508760"/>
          </a:xfrm>
        </p:spPr>
        <p:txBody>
          <a:bodyPr>
            <a:normAutofit fontScale="90000"/>
          </a:bodyPr>
          <a:lstStyle/>
          <a:p>
            <a:pPr eaLnBrk="1" hangingPunct="1">
              <a:lnSpc>
                <a:spcPct val="85000"/>
              </a:lnSpc>
            </a:pPr>
            <a:br>
              <a:rPr lang="en-US" dirty="0"/>
            </a:br>
            <a:r>
              <a:rPr lang="en-US" dirty="0"/>
              <a:t>Timely Reporting</a:t>
            </a:r>
            <a:br>
              <a:rPr lang="en-US" sz="4000" dirty="0"/>
            </a:br>
            <a:endParaRPr lang="en-US" sz="4000" dirty="0"/>
          </a:p>
        </p:txBody>
      </p:sp>
      <p:sp>
        <p:nvSpPr>
          <p:cNvPr id="14339" name="Rectangle 3"/>
          <p:cNvSpPr>
            <a:spLocks noRot="1" noChangeArrowheads="1"/>
          </p:cNvSpPr>
          <p:nvPr/>
        </p:nvSpPr>
        <p:spPr bwMode="auto">
          <a:xfrm>
            <a:off x="2133600" y="2362200"/>
            <a:ext cx="8077200" cy="3657600"/>
          </a:xfrm>
          <a:prstGeom prst="rect">
            <a:avLst/>
          </a:prstGeom>
          <a:noFill/>
          <a:ln w="9525">
            <a:noFill/>
            <a:miter lim="800000"/>
            <a:headEnd/>
            <a:tailEnd/>
          </a:ln>
        </p:spPr>
        <p:txBody>
          <a:bodyPr/>
          <a:lstStyle/>
          <a:p>
            <a:pPr marL="342900" indent="-342900" eaLnBrk="1" hangingPunct="1">
              <a:spcBef>
                <a:spcPct val="30000"/>
              </a:spcBef>
              <a:spcAft>
                <a:spcPct val="30000"/>
              </a:spcAft>
              <a:buClr>
                <a:srgbClr val="003B76"/>
              </a:buClr>
              <a:buSzPct val="75000"/>
            </a:pPr>
            <a:r>
              <a:rPr lang="en-US" sz="2800" dirty="0">
                <a:latin typeface="+mn-lt"/>
              </a:rPr>
              <a:t>Disabled or Impaired due to military service:</a:t>
            </a:r>
          </a:p>
          <a:p>
            <a:pPr marL="914400" lvl="1" indent="-457200" eaLnBrk="1" hangingPunct="1">
              <a:spcBef>
                <a:spcPct val="30000"/>
              </a:spcBef>
              <a:spcAft>
                <a:spcPct val="30000"/>
              </a:spcAft>
              <a:buClr>
                <a:schemeClr val="tx1"/>
              </a:buClr>
              <a:buSzPct val="75000"/>
              <a:buFont typeface="Wingdings" panose="05000000000000000000" pitchFamily="2" charset="2"/>
              <a:buChar char="§"/>
            </a:pPr>
            <a:r>
              <a:rPr lang="en-US" sz="2800" dirty="0">
                <a:latin typeface="+mn-lt"/>
              </a:rPr>
              <a:t>Have up to 2 years to request reinstatement</a:t>
            </a:r>
          </a:p>
          <a:p>
            <a:pPr marL="914400" lvl="1" indent="-457200" eaLnBrk="1" hangingPunct="1">
              <a:spcBef>
                <a:spcPct val="30000"/>
              </a:spcBef>
              <a:spcAft>
                <a:spcPct val="30000"/>
              </a:spcAft>
              <a:buClr>
                <a:schemeClr val="tx1"/>
              </a:buClr>
              <a:buSzPct val="75000"/>
              <a:buFont typeface="Wingdings" panose="05000000000000000000" pitchFamily="2" charset="2"/>
              <a:buChar char="§"/>
            </a:pPr>
            <a:r>
              <a:rPr lang="en-US" sz="2800" dirty="0">
                <a:latin typeface="+mn-lt"/>
              </a:rPr>
              <a:t>Employer must make “reasonable accommodations,” unless doing so results in an undue hardship</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81200" y="674689"/>
            <a:ext cx="8229600" cy="706437"/>
          </a:xfrm>
        </p:spPr>
        <p:txBody>
          <a:bodyPr>
            <a:normAutofit/>
          </a:bodyPr>
          <a:lstStyle/>
          <a:p>
            <a:pPr eaLnBrk="1" hangingPunct="1"/>
            <a:r>
              <a:rPr lang="en-US" dirty="0"/>
              <a:t>USERRA Protections</a:t>
            </a:r>
          </a:p>
        </p:txBody>
      </p:sp>
      <p:sp>
        <p:nvSpPr>
          <p:cNvPr id="15363" name="Rectangle 3"/>
          <p:cNvSpPr>
            <a:spLocks noGrp="1" noChangeArrowheads="1"/>
          </p:cNvSpPr>
          <p:nvPr>
            <p:ph idx="1"/>
          </p:nvPr>
        </p:nvSpPr>
        <p:spPr>
          <a:xfrm>
            <a:off x="2005013" y="2590800"/>
            <a:ext cx="8181975" cy="3352800"/>
          </a:xfrm>
        </p:spPr>
        <p:txBody>
          <a:bodyPr/>
          <a:lstStyle/>
          <a:p>
            <a:pPr>
              <a:spcAft>
                <a:spcPts val="1200"/>
              </a:spcAft>
            </a:pPr>
            <a:r>
              <a:rPr lang="en-US" sz="2800" dirty="0"/>
              <a:t>Prompt reemployment and training</a:t>
            </a:r>
          </a:p>
          <a:p>
            <a:pPr>
              <a:spcAft>
                <a:spcPts val="1200"/>
              </a:spcAft>
            </a:pPr>
            <a:r>
              <a:rPr lang="en-US" sz="2800" dirty="0"/>
              <a:t>Accrued seniority</a:t>
            </a:r>
          </a:p>
          <a:p>
            <a:pPr>
              <a:spcAft>
                <a:spcPts val="1200"/>
              </a:spcAft>
            </a:pPr>
            <a:r>
              <a:rPr lang="en-US" sz="2800" dirty="0"/>
              <a:t>Health insurance coverage</a:t>
            </a:r>
          </a:p>
          <a:p>
            <a:pPr>
              <a:spcAft>
                <a:spcPts val="1200"/>
              </a:spcAft>
            </a:pPr>
            <a:r>
              <a:rPr lang="en-US" sz="2800" dirty="0"/>
              <a:t>Special protection from discharge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Prompt Reemployment</a:t>
            </a:r>
          </a:p>
        </p:txBody>
      </p:sp>
      <p:sp>
        <p:nvSpPr>
          <p:cNvPr id="18435" name="Rectangle 3"/>
          <p:cNvSpPr>
            <a:spLocks noGrp="1" noChangeArrowheads="1"/>
          </p:cNvSpPr>
          <p:nvPr>
            <p:ph idx="1"/>
          </p:nvPr>
        </p:nvSpPr>
        <p:spPr>
          <a:xfrm>
            <a:off x="2209019" y="2209801"/>
            <a:ext cx="7772400" cy="4530725"/>
          </a:xfrm>
          <a:noFill/>
        </p:spPr>
        <p:txBody>
          <a:bodyPr/>
          <a:lstStyle/>
          <a:p>
            <a:pPr eaLnBrk="1" hangingPunct="1"/>
            <a:endParaRPr lang="en-US" b="1" i="1" u="sng" dirty="0"/>
          </a:p>
          <a:p>
            <a:pPr eaLnBrk="1" hangingPunct="1"/>
            <a:r>
              <a:rPr lang="en-US" sz="2800" dirty="0"/>
              <a:t>USERRA:  An employee who meets the criteria “upon completion of a period of service in the uniformed services, shall be promptly reemployed in a position of employment.”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a:t>Escalator Principal </a:t>
            </a:r>
          </a:p>
        </p:txBody>
      </p:sp>
      <p:sp>
        <p:nvSpPr>
          <p:cNvPr id="19459" name="Rectangle 3"/>
          <p:cNvSpPr>
            <a:spLocks noRot="1" noChangeArrowheads="1"/>
          </p:cNvSpPr>
          <p:nvPr/>
        </p:nvSpPr>
        <p:spPr bwMode="auto">
          <a:xfrm>
            <a:off x="1981200" y="2133601"/>
            <a:ext cx="8001000" cy="4498975"/>
          </a:xfrm>
          <a:prstGeom prst="rect">
            <a:avLst/>
          </a:prstGeom>
          <a:noFill/>
          <a:ln w="9525">
            <a:noFill/>
            <a:miter lim="800000"/>
            <a:headEnd/>
            <a:tailEnd/>
          </a:ln>
        </p:spPr>
        <p:txBody>
          <a:bodyPr/>
          <a:lstStyle/>
          <a:p>
            <a:pPr marL="742950" lvl="1" indent="-285750" eaLnBrk="1" hangingPunct="1">
              <a:spcBef>
                <a:spcPct val="30000"/>
              </a:spcBef>
              <a:spcAft>
                <a:spcPct val="30000"/>
              </a:spcAft>
              <a:buClr>
                <a:srgbClr val="EE3856"/>
              </a:buClr>
              <a:buSzPct val="75000"/>
              <a:buFont typeface="Webdings" pitchFamily="18" charset="2"/>
              <a:buChar char=""/>
            </a:pPr>
            <a:endParaRPr lang="en-US" sz="2800" dirty="0"/>
          </a:p>
          <a:p>
            <a:pPr marL="342900" indent="-342900" eaLnBrk="1" hangingPunct="1">
              <a:spcBef>
                <a:spcPct val="30000"/>
              </a:spcBef>
              <a:spcAft>
                <a:spcPct val="30000"/>
              </a:spcAft>
              <a:buClr>
                <a:srgbClr val="FF0000"/>
              </a:buClr>
              <a:buSzPct val="75000"/>
            </a:pPr>
            <a:r>
              <a:rPr lang="en-US" sz="3200" dirty="0"/>
              <a:t>Increasing employee seniority, concurrent with military service:</a:t>
            </a:r>
          </a:p>
          <a:p>
            <a:pPr marL="742950" lvl="1" indent="-285750" eaLnBrk="1" hangingPunct="1">
              <a:spcBef>
                <a:spcPct val="30000"/>
              </a:spcBef>
              <a:spcAft>
                <a:spcPct val="30000"/>
              </a:spcAft>
              <a:buClr>
                <a:srgbClr val="003B76"/>
              </a:buClr>
              <a:buSzPct val="75000"/>
              <a:buFontTx/>
              <a:buChar char="•"/>
            </a:pPr>
            <a:r>
              <a:rPr lang="en-US" sz="2800" dirty="0"/>
              <a:t>Employee</a:t>
            </a:r>
            <a:r>
              <a:rPr lang="en-US" sz="2800" baseline="-2000" dirty="0"/>
              <a:t> </a:t>
            </a:r>
            <a:r>
              <a:rPr lang="en-US" sz="2800" dirty="0"/>
              <a:t>returns to the seniority escalator at same level as if had remained continuously employed </a:t>
            </a:r>
          </a:p>
          <a:p>
            <a:pPr marL="342900" indent="-342900" eaLnBrk="1" hangingPunct="1">
              <a:spcBef>
                <a:spcPct val="30000"/>
              </a:spcBef>
              <a:spcAft>
                <a:spcPct val="30000"/>
              </a:spcAft>
              <a:buClr>
                <a:srgbClr val="FF0000"/>
              </a:buClr>
              <a:buSzPct val="75000"/>
              <a:buFont typeface="Wingdings" pitchFamily="2" charset="2"/>
              <a:buChar char="n"/>
            </a:pPr>
            <a:endParaRPr lang="en-US" sz="32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09800" y="304800"/>
            <a:ext cx="8153400" cy="1447800"/>
          </a:xfrm>
        </p:spPr>
        <p:txBody>
          <a:bodyPr>
            <a:normAutofit fontScale="90000"/>
          </a:bodyPr>
          <a:lstStyle/>
          <a:p>
            <a:pPr eaLnBrk="1" hangingPunct="1"/>
            <a:br>
              <a:rPr lang="en-US" dirty="0"/>
            </a:br>
            <a:r>
              <a:rPr lang="en-US" dirty="0"/>
              <a:t>Seniority</a:t>
            </a:r>
            <a:br>
              <a:rPr lang="en-US" dirty="0"/>
            </a:br>
            <a:endParaRPr lang="en-US" sz="3200" b="1" i="1" dirty="0"/>
          </a:p>
        </p:txBody>
      </p:sp>
      <p:sp>
        <p:nvSpPr>
          <p:cNvPr id="20483" name="Rectangle 3"/>
          <p:cNvSpPr>
            <a:spLocks noGrp="1" noChangeArrowheads="1"/>
          </p:cNvSpPr>
          <p:nvPr>
            <p:ph idx="1"/>
          </p:nvPr>
        </p:nvSpPr>
        <p:spPr>
          <a:xfrm>
            <a:off x="1905001" y="2206925"/>
            <a:ext cx="8181975" cy="4648200"/>
          </a:xfrm>
        </p:spPr>
        <p:txBody>
          <a:bodyPr/>
          <a:lstStyle/>
          <a:p>
            <a:pPr eaLnBrk="1" hangingPunct="1">
              <a:buClr>
                <a:srgbClr val="FFFF00"/>
              </a:buClr>
              <a:buFontTx/>
              <a:buNone/>
            </a:pPr>
            <a:r>
              <a:rPr lang="en-US" sz="2800" dirty="0"/>
              <a:t>  </a:t>
            </a:r>
          </a:p>
          <a:p>
            <a:pPr eaLnBrk="1" hangingPunct="1">
              <a:buClr>
                <a:srgbClr val="FFFF00"/>
              </a:buClr>
              <a:buFontTx/>
              <a:buNone/>
            </a:pPr>
            <a:r>
              <a:rPr lang="en-US" sz="2800" dirty="0"/>
              <a:t> “A person who is reemployed under this chapter is entitled to the </a:t>
            </a:r>
            <a:r>
              <a:rPr lang="en-US" sz="2800" u="sng" dirty="0"/>
              <a:t>seniority</a:t>
            </a:r>
            <a:r>
              <a:rPr lang="en-US" sz="2800" dirty="0"/>
              <a:t> and other rights and benefits determined by seniority that the person had on the date of the commencement of service in the uniformed services plus the additional seniority and rights and benefits that such person </a:t>
            </a:r>
            <a:r>
              <a:rPr lang="en-US" sz="2800" u="sng" dirty="0"/>
              <a:t>would have attained</a:t>
            </a:r>
            <a:r>
              <a:rPr lang="en-US" sz="2800" dirty="0"/>
              <a:t> if the person had remained continuously employed.”</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t>Prompt Reemployment</a:t>
            </a:r>
          </a:p>
        </p:txBody>
      </p:sp>
      <p:sp>
        <p:nvSpPr>
          <p:cNvPr id="21507" name="Rectangle 3"/>
          <p:cNvSpPr>
            <a:spLocks noGrp="1" noChangeArrowheads="1"/>
          </p:cNvSpPr>
          <p:nvPr>
            <p:ph idx="1"/>
          </p:nvPr>
        </p:nvSpPr>
        <p:spPr>
          <a:xfrm>
            <a:off x="1981200" y="2133601"/>
            <a:ext cx="8001000" cy="4530725"/>
          </a:xfrm>
          <a:noFill/>
        </p:spPr>
        <p:txBody>
          <a:bodyPr/>
          <a:lstStyle/>
          <a:p>
            <a:pPr eaLnBrk="1" hangingPunct="1"/>
            <a:r>
              <a:rPr lang="en-US" sz="2400" dirty="0"/>
              <a:t>USERRA:  “a position of employment”</a:t>
            </a:r>
          </a:p>
          <a:p>
            <a:pPr marL="738188" lvl="1" indent="-280988"/>
            <a:r>
              <a:rPr lang="en-US" sz="2400" dirty="0"/>
              <a:t> Period of service up to 90 days</a:t>
            </a:r>
          </a:p>
          <a:p>
            <a:pPr marL="738188" lvl="1" indent="-280988"/>
            <a:r>
              <a:rPr lang="en-US" sz="2400" dirty="0"/>
              <a:t> Period of service over 90 days</a:t>
            </a:r>
          </a:p>
          <a:p>
            <a:pPr marL="738188" lvl="1" indent="-280988">
              <a:buNone/>
            </a:pPr>
            <a:endParaRPr lang="en-US" sz="2400" dirty="0"/>
          </a:p>
          <a:p>
            <a:pPr eaLnBrk="1" hangingPunct="1"/>
            <a:r>
              <a:rPr lang="en-US" sz="2400" dirty="0"/>
              <a:t>Training for the position </a:t>
            </a:r>
          </a:p>
          <a:p>
            <a:pPr eaLnBrk="1" hangingPunct="1">
              <a:buFontTx/>
              <a:buNone/>
            </a:pPr>
            <a:endParaRPr lang="en-US" sz="2400" dirty="0"/>
          </a:p>
          <a:p>
            <a:pPr eaLnBrk="1" hangingPunct="1"/>
            <a:r>
              <a:rPr lang="en-US" sz="2400" dirty="0"/>
              <a:t>Disability:  Another position which is equivalent – or  the nearest equivalent – in seniority, status, or pay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43100" y="2590800"/>
            <a:ext cx="8305800" cy="1676400"/>
          </a:xfrm>
        </p:spPr>
        <p:txBody>
          <a:bodyPr>
            <a:normAutofit fontScale="90000"/>
          </a:bodyPr>
          <a:lstStyle/>
          <a:p>
            <a:pPr eaLnBrk="1" hangingPunct="1"/>
            <a:r>
              <a:rPr lang="en-US" sz="4000" dirty="0"/>
              <a:t>UNIFORMED SERVICES EMPLOYMENT AND REEMPLOYMENT RIGHTS ACT (USERRA)</a:t>
            </a:r>
            <a:br>
              <a:rPr lang="en-US" sz="4000" dirty="0"/>
            </a:br>
            <a:br>
              <a:rPr lang="en-US" sz="4000" dirty="0"/>
            </a:br>
            <a:endParaRPr lang="en-US" sz="4000" dirty="0"/>
          </a:p>
        </p:txBody>
      </p:sp>
      <p:pic>
        <p:nvPicPr>
          <p:cNvPr id="2" name="Picture 1"/>
          <p:cNvPicPr>
            <a:picLocks noChangeAspect="1"/>
          </p:cNvPicPr>
          <p:nvPr/>
        </p:nvPicPr>
        <p:blipFill>
          <a:blip r:embed="rId3"/>
          <a:stretch>
            <a:fillRect/>
          </a:stretch>
        </p:blipFill>
        <p:spPr>
          <a:xfrm>
            <a:off x="3882994" y="4343400"/>
            <a:ext cx="4426012" cy="202289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33600" y="457200"/>
            <a:ext cx="8077200" cy="1143000"/>
          </a:xfrm>
        </p:spPr>
        <p:txBody>
          <a:bodyPr/>
          <a:lstStyle/>
          <a:p>
            <a:pPr eaLnBrk="1" hangingPunct="1"/>
            <a:r>
              <a:rPr lang="en-US" dirty="0"/>
              <a:t>Health Insurance Coverage</a:t>
            </a:r>
          </a:p>
        </p:txBody>
      </p:sp>
      <p:sp>
        <p:nvSpPr>
          <p:cNvPr id="22531" name="Rectangle 3"/>
          <p:cNvSpPr>
            <a:spLocks noGrp="1" noChangeArrowheads="1"/>
          </p:cNvSpPr>
          <p:nvPr>
            <p:ph idx="1"/>
          </p:nvPr>
        </p:nvSpPr>
        <p:spPr>
          <a:xfrm>
            <a:off x="1981200" y="1981201"/>
            <a:ext cx="8229600" cy="4525963"/>
          </a:xfrm>
        </p:spPr>
        <p:txBody>
          <a:bodyPr/>
          <a:lstStyle/>
          <a:p>
            <a:pPr eaLnBrk="1" hangingPunct="1">
              <a:buFontTx/>
              <a:buNone/>
            </a:pPr>
            <a:r>
              <a:rPr lang="en-US" sz="2400" dirty="0"/>
              <a:t>	</a:t>
            </a:r>
          </a:p>
          <a:p>
            <a:pPr eaLnBrk="1" hangingPunct="1">
              <a:buFontTx/>
              <a:buNone/>
            </a:pPr>
            <a:r>
              <a:rPr lang="en-US" sz="2400" dirty="0"/>
              <a:t>   A service member who has health a insurance plan through a civilian employer may continue coverage for the shorter of the following time periods:</a:t>
            </a:r>
          </a:p>
          <a:p>
            <a:pPr lvl="1" eaLnBrk="1" hangingPunct="1">
              <a:buFontTx/>
              <a:buChar char="•"/>
            </a:pPr>
            <a:endParaRPr lang="en-US" sz="2400" dirty="0"/>
          </a:p>
          <a:p>
            <a:pPr lvl="1" eaLnBrk="1" hangingPunct="1">
              <a:buFontTx/>
              <a:buChar char="•"/>
            </a:pPr>
            <a:r>
              <a:rPr lang="en-US" sz="2400" dirty="0"/>
              <a:t>24-month period beginning on date of service-related absence; or</a:t>
            </a:r>
          </a:p>
          <a:p>
            <a:pPr lvl="1" eaLnBrk="1" hangingPunct="1">
              <a:buFontTx/>
              <a:buChar char="•"/>
            </a:pPr>
            <a:r>
              <a:rPr lang="en-US" sz="2400" dirty="0"/>
              <a:t>Period beginning on date of service-related absence and ending on date employee fails to return to employment under USERRA guidelines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a:t>Health Insurance Coverage</a:t>
            </a:r>
          </a:p>
        </p:txBody>
      </p:sp>
      <p:sp>
        <p:nvSpPr>
          <p:cNvPr id="23555" name="Rectangle 3"/>
          <p:cNvSpPr>
            <a:spLocks noGrp="1" noChangeArrowheads="1"/>
          </p:cNvSpPr>
          <p:nvPr>
            <p:ph idx="1"/>
          </p:nvPr>
        </p:nvSpPr>
        <p:spPr/>
        <p:txBody>
          <a:bodyPr>
            <a:normAutofit lnSpcReduction="10000"/>
          </a:bodyPr>
          <a:lstStyle/>
          <a:p>
            <a:pPr>
              <a:spcAft>
                <a:spcPts val="1800"/>
              </a:spcAft>
              <a:buNone/>
            </a:pPr>
            <a:r>
              <a:rPr lang="en-US" sz="2400" dirty="0"/>
              <a:t>	</a:t>
            </a:r>
          </a:p>
          <a:p>
            <a:pPr>
              <a:spcAft>
                <a:spcPts val="1800"/>
              </a:spcAft>
              <a:buNone/>
            </a:pPr>
            <a:r>
              <a:rPr lang="en-US" sz="2400" dirty="0"/>
              <a:t>A service member who elects to continue coverage must pay the following depending on length of military service:</a:t>
            </a:r>
          </a:p>
          <a:p>
            <a:pPr lvl="2">
              <a:spcAft>
                <a:spcPts val="1800"/>
              </a:spcAft>
            </a:pPr>
            <a:r>
              <a:rPr lang="en-US" sz="2400" dirty="0"/>
              <a:t>Service under 31 days:  regular employee share of premiums</a:t>
            </a:r>
          </a:p>
          <a:p>
            <a:pPr lvl="2">
              <a:spcAft>
                <a:spcPts val="1800"/>
              </a:spcAft>
            </a:pPr>
            <a:r>
              <a:rPr lang="en-US" sz="2400" dirty="0"/>
              <a:t>Service over 31 days:  no more than 102% of the full premium under the plan</a:t>
            </a:r>
          </a:p>
          <a:p>
            <a:pPr lvl="3" eaLnBrk="1" hangingPunct="1">
              <a:lnSpc>
                <a:spcPct val="90000"/>
              </a:lnSpc>
            </a:pPr>
            <a:r>
              <a:rPr lang="en-US" sz="2400" dirty="0"/>
              <a:t>Employee share</a:t>
            </a:r>
          </a:p>
          <a:p>
            <a:pPr lvl="3" eaLnBrk="1" hangingPunct="1">
              <a:lnSpc>
                <a:spcPct val="90000"/>
              </a:lnSpc>
            </a:pPr>
            <a:r>
              <a:rPr lang="en-US" sz="2400" dirty="0"/>
              <a:t>Employer share</a:t>
            </a:r>
          </a:p>
          <a:p>
            <a:pPr lvl="3" eaLnBrk="1" hangingPunct="1">
              <a:lnSpc>
                <a:spcPct val="90000"/>
              </a:lnSpc>
            </a:pPr>
            <a:r>
              <a:rPr lang="en-US" sz="2400" dirty="0"/>
              <a:t>2% administrative costs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r>
              <a:rPr lang="en-US" dirty="0"/>
              <a:t>Special Protection From Discharge </a:t>
            </a:r>
          </a:p>
        </p:txBody>
      </p:sp>
      <p:sp>
        <p:nvSpPr>
          <p:cNvPr id="24579" name="Rectangle 3"/>
          <p:cNvSpPr>
            <a:spLocks noRot="1" noChangeArrowheads="1"/>
          </p:cNvSpPr>
          <p:nvPr/>
        </p:nvSpPr>
        <p:spPr bwMode="auto">
          <a:xfrm>
            <a:off x="2093132" y="1905001"/>
            <a:ext cx="8004175" cy="4194175"/>
          </a:xfrm>
          <a:prstGeom prst="rect">
            <a:avLst/>
          </a:prstGeom>
          <a:noFill/>
          <a:ln w="9525">
            <a:noFill/>
            <a:miter lim="800000"/>
            <a:headEnd/>
            <a:tailEnd/>
          </a:ln>
        </p:spPr>
        <p:txBody>
          <a:bodyPr/>
          <a:lstStyle/>
          <a:p>
            <a:pPr marL="742950" lvl="1" indent="-285750" eaLnBrk="1" hangingPunct="1">
              <a:spcBef>
                <a:spcPct val="30000"/>
              </a:spcBef>
              <a:spcAft>
                <a:spcPct val="30000"/>
              </a:spcAft>
              <a:buClr>
                <a:srgbClr val="EE3856"/>
              </a:buClr>
              <a:buSzPct val="75000"/>
              <a:buFont typeface="Webdings" pitchFamily="18" charset="2"/>
              <a:buChar char=""/>
            </a:pPr>
            <a:endParaRPr lang="en-US" sz="2800" dirty="0"/>
          </a:p>
          <a:p>
            <a:pPr marL="342900" indent="-342900" eaLnBrk="1" hangingPunct="1">
              <a:spcBef>
                <a:spcPct val="30000"/>
              </a:spcBef>
              <a:spcAft>
                <a:spcPct val="30000"/>
              </a:spcAft>
              <a:buClr>
                <a:srgbClr val="003B76"/>
              </a:buClr>
              <a:buSzPct val="75000"/>
            </a:pPr>
            <a:r>
              <a:rPr lang="en-US" sz="2800" dirty="0"/>
              <a:t>	</a:t>
            </a:r>
            <a:r>
              <a:rPr lang="en-US" sz="2400" dirty="0"/>
              <a:t>Grace Period – Can’t be discharged from employment (except for cause)</a:t>
            </a:r>
          </a:p>
          <a:p>
            <a:pPr marL="742950" lvl="1" indent="-285750" eaLnBrk="1" hangingPunct="1">
              <a:spcBef>
                <a:spcPct val="30000"/>
              </a:spcBef>
              <a:spcAft>
                <a:spcPct val="30000"/>
              </a:spcAft>
              <a:buClr>
                <a:srgbClr val="003B76"/>
              </a:buClr>
              <a:buSzPct val="75000"/>
              <a:buFontTx/>
              <a:buChar char="•"/>
            </a:pPr>
            <a:r>
              <a:rPr lang="en-US" sz="2400" dirty="0"/>
              <a:t>&lt; 30 days – no grace period</a:t>
            </a:r>
          </a:p>
          <a:p>
            <a:pPr marL="742950" lvl="1" indent="-285750" eaLnBrk="1" hangingPunct="1">
              <a:spcBef>
                <a:spcPct val="30000"/>
              </a:spcBef>
              <a:spcAft>
                <a:spcPct val="30000"/>
              </a:spcAft>
              <a:buClr>
                <a:srgbClr val="003B76"/>
              </a:buClr>
              <a:buSzPct val="75000"/>
              <a:buFontTx/>
              <a:buChar char="•"/>
            </a:pPr>
            <a:r>
              <a:rPr lang="en-US" sz="2400" dirty="0"/>
              <a:t>31-180 days – 180 day grace period</a:t>
            </a:r>
          </a:p>
          <a:p>
            <a:pPr marL="742950" lvl="1" indent="-285750" eaLnBrk="1" hangingPunct="1">
              <a:spcBef>
                <a:spcPct val="30000"/>
              </a:spcBef>
              <a:spcAft>
                <a:spcPct val="30000"/>
              </a:spcAft>
              <a:buClr>
                <a:srgbClr val="003B76"/>
              </a:buClr>
              <a:buSzPct val="75000"/>
              <a:buFontTx/>
              <a:buChar char="•"/>
            </a:pPr>
            <a:r>
              <a:rPr lang="en-US" sz="2400" dirty="0"/>
              <a:t>&gt;180 days – 1 year grace period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dirty="0"/>
              <a:t>Miscellaneous Protections</a:t>
            </a:r>
            <a:br>
              <a:rPr lang="en-US" sz="4000" dirty="0"/>
            </a:br>
            <a:r>
              <a:rPr lang="en-US" sz="1800" dirty="0"/>
              <a:t>Some “little known facts”</a:t>
            </a:r>
            <a:endParaRPr lang="en-US" sz="4000" dirty="0"/>
          </a:p>
        </p:txBody>
      </p:sp>
      <p:sp>
        <p:nvSpPr>
          <p:cNvPr id="25603" name="Rectangle 3"/>
          <p:cNvSpPr>
            <a:spLocks noRot="1" noChangeArrowheads="1"/>
          </p:cNvSpPr>
          <p:nvPr/>
        </p:nvSpPr>
        <p:spPr bwMode="auto">
          <a:xfrm>
            <a:off x="2057400" y="2209800"/>
            <a:ext cx="7620000" cy="3657600"/>
          </a:xfrm>
          <a:prstGeom prst="rect">
            <a:avLst/>
          </a:prstGeom>
          <a:noFill/>
          <a:ln w="9525">
            <a:noFill/>
            <a:miter lim="800000"/>
            <a:headEnd/>
            <a:tailEnd/>
          </a:ln>
        </p:spPr>
        <p:txBody>
          <a:bodyPr/>
          <a:lstStyle/>
          <a:p>
            <a:pPr marL="342900" indent="-342900" eaLnBrk="1" hangingPunct="1">
              <a:lnSpc>
                <a:spcPct val="110000"/>
              </a:lnSpc>
              <a:spcBef>
                <a:spcPct val="30000"/>
              </a:spcBef>
              <a:spcAft>
                <a:spcPct val="30000"/>
              </a:spcAft>
              <a:buClr>
                <a:schemeClr val="tx1"/>
              </a:buClr>
              <a:buSzPct val="75000"/>
              <a:buFont typeface="Wingdings" panose="05000000000000000000" pitchFamily="2" charset="2"/>
              <a:buChar char="§"/>
            </a:pPr>
            <a:r>
              <a:rPr lang="en-US" sz="2400" dirty="0"/>
              <a:t>Employee can’t be forced to use vacation time to perform military service</a:t>
            </a:r>
          </a:p>
          <a:p>
            <a:pPr marL="342900" indent="-342900" eaLnBrk="1" hangingPunct="1">
              <a:lnSpc>
                <a:spcPct val="110000"/>
              </a:lnSpc>
              <a:spcBef>
                <a:spcPct val="30000"/>
              </a:spcBef>
              <a:spcAft>
                <a:spcPct val="30000"/>
              </a:spcAft>
              <a:buClr>
                <a:schemeClr val="tx1"/>
              </a:buClr>
              <a:buSzPct val="75000"/>
              <a:buFont typeface="Wingdings" panose="05000000000000000000" pitchFamily="2" charset="2"/>
              <a:buChar char="§"/>
            </a:pPr>
            <a:r>
              <a:rPr lang="en-US" sz="2400" dirty="0"/>
              <a:t>Employer, not employee, responsible for covering employee’s shift or job (i.e. finding replacement)</a:t>
            </a:r>
          </a:p>
          <a:p>
            <a:pPr marL="342900" indent="-342900" eaLnBrk="1" hangingPunct="1">
              <a:lnSpc>
                <a:spcPct val="110000"/>
              </a:lnSpc>
              <a:spcBef>
                <a:spcPct val="30000"/>
              </a:spcBef>
              <a:spcAft>
                <a:spcPct val="30000"/>
              </a:spcAft>
              <a:buClr>
                <a:schemeClr val="tx1"/>
              </a:buClr>
              <a:buSzPct val="75000"/>
              <a:buFont typeface="Wingdings" panose="05000000000000000000" pitchFamily="2" charset="2"/>
              <a:buChar char="§"/>
            </a:pPr>
            <a:r>
              <a:rPr lang="en-US" sz="2400" dirty="0"/>
              <a:t>Pension Benefits:</a:t>
            </a:r>
          </a:p>
          <a:p>
            <a:pPr marL="800100" lvl="1" indent="-342900" eaLnBrk="1" hangingPunct="1">
              <a:spcBef>
                <a:spcPct val="30000"/>
              </a:spcBef>
              <a:spcAft>
                <a:spcPct val="30000"/>
              </a:spcAft>
              <a:buClr>
                <a:schemeClr val="tx1"/>
              </a:buClr>
              <a:buSzPct val="75000"/>
              <a:buFont typeface="Wingdings" panose="05000000000000000000" pitchFamily="2" charset="2"/>
              <a:buChar char="§"/>
            </a:pPr>
            <a:r>
              <a:rPr lang="en-US" sz="2400" dirty="0"/>
              <a:t>Time performing military service counts toward pension “time” requirements;</a:t>
            </a:r>
          </a:p>
          <a:p>
            <a:pPr marL="800100" lvl="1" indent="-342900" eaLnBrk="1" hangingPunct="1">
              <a:spcBef>
                <a:spcPct val="30000"/>
              </a:spcBef>
              <a:spcAft>
                <a:spcPct val="30000"/>
              </a:spcAft>
              <a:buClr>
                <a:schemeClr val="tx1"/>
              </a:buClr>
              <a:buSzPct val="75000"/>
              <a:buFont typeface="Wingdings" panose="05000000000000000000" pitchFamily="2" charset="2"/>
              <a:buChar char="§"/>
            </a:pPr>
            <a:r>
              <a:rPr lang="en-US" sz="2400" dirty="0"/>
              <a:t>Soldier must make contributions, if part of plan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286000" y="685800"/>
            <a:ext cx="7772400" cy="1143000"/>
          </a:xfrm>
          <a:noFill/>
        </p:spPr>
        <p:txBody>
          <a:bodyPr vert="horz" lIns="90488" tIns="44450" rIns="90488" bIns="44450" rtlCol="0" anchor="ctr">
            <a:normAutofit/>
          </a:bodyPr>
          <a:lstStyle/>
          <a:p>
            <a:pPr eaLnBrk="1" hangingPunct="1"/>
            <a:r>
              <a:rPr lang="en-US"/>
              <a:t>Employer Defenses</a:t>
            </a:r>
            <a:br>
              <a:rPr lang="en-US"/>
            </a:br>
            <a:endParaRPr lang="en-US"/>
          </a:p>
        </p:txBody>
      </p:sp>
      <p:sp>
        <p:nvSpPr>
          <p:cNvPr id="26627" name="Rectangle 3"/>
          <p:cNvSpPr>
            <a:spLocks noGrp="1" noChangeArrowheads="1"/>
          </p:cNvSpPr>
          <p:nvPr>
            <p:ph idx="1"/>
          </p:nvPr>
        </p:nvSpPr>
        <p:spPr>
          <a:xfrm>
            <a:off x="1876426" y="1981200"/>
            <a:ext cx="8181975" cy="4648200"/>
          </a:xfrm>
          <a:noFill/>
        </p:spPr>
        <p:txBody>
          <a:bodyPr vert="horz" lIns="90488" tIns="44450" rIns="90488" bIns="44450" rtlCol="0">
            <a:normAutofit/>
          </a:bodyPr>
          <a:lstStyle/>
          <a:p>
            <a:pPr eaLnBrk="1" hangingPunct="1"/>
            <a:r>
              <a:rPr lang="en-US" sz="2800" dirty="0"/>
              <a:t>Employer Change in Circumstances [Impossibility Defense]</a:t>
            </a:r>
          </a:p>
          <a:p>
            <a:pPr eaLnBrk="1" hangingPunct="1"/>
            <a:endParaRPr lang="en-US" sz="2800" dirty="0"/>
          </a:p>
          <a:p>
            <a:pPr eaLnBrk="1" hangingPunct="1"/>
            <a:r>
              <a:rPr lang="en-US" sz="2800" dirty="0"/>
              <a:t>Undue Hardship on Employer</a:t>
            </a:r>
          </a:p>
          <a:p>
            <a:pPr eaLnBrk="1" hangingPunct="1"/>
            <a:endParaRPr lang="en-US" sz="2800" dirty="0"/>
          </a:p>
          <a:p>
            <a:pPr eaLnBrk="1" hangingPunct="1"/>
            <a:r>
              <a:rPr lang="en-US" sz="2800" dirty="0"/>
              <a:t>Brief and Non-recurrent Employment</a:t>
            </a:r>
          </a:p>
          <a:p>
            <a:pPr eaLnBrk="1" hangingPunct="1"/>
            <a:endParaRPr lang="en-US" sz="2800" dirty="0"/>
          </a:p>
          <a:p>
            <a:pPr eaLnBrk="1" hangingPunct="1"/>
            <a:r>
              <a:rPr lang="en-US" sz="2800" dirty="0"/>
              <a:t>Burden of Proof:  On employer</a:t>
            </a:r>
          </a:p>
          <a:p>
            <a:pPr eaLnBrk="1" hangingPunct="1"/>
            <a:endParaRPr lang="en-US" sz="28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09801" y="381001"/>
            <a:ext cx="8010525" cy="1249363"/>
          </a:xfrm>
        </p:spPr>
        <p:txBody>
          <a:bodyPr>
            <a:normAutofit fontScale="90000"/>
          </a:bodyPr>
          <a:lstStyle/>
          <a:p>
            <a:pPr eaLnBrk="1" hangingPunct="1"/>
            <a:br>
              <a:rPr lang="en-US" dirty="0"/>
            </a:br>
            <a:r>
              <a:rPr lang="en-US" sz="3300" dirty="0"/>
              <a:t>Discrimination Protections</a:t>
            </a:r>
            <a:br>
              <a:rPr lang="en-US" sz="3300" dirty="0"/>
            </a:br>
            <a:endParaRPr lang="en-US" sz="3300" dirty="0"/>
          </a:p>
        </p:txBody>
      </p:sp>
      <p:sp>
        <p:nvSpPr>
          <p:cNvPr id="16387" name="Rectangle 3"/>
          <p:cNvSpPr>
            <a:spLocks noGrp="1" noChangeArrowheads="1"/>
          </p:cNvSpPr>
          <p:nvPr>
            <p:ph idx="1"/>
          </p:nvPr>
        </p:nvSpPr>
        <p:spPr>
          <a:xfrm>
            <a:off x="1970089" y="2057400"/>
            <a:ext cx="8181975" cy="4648200"/>
          </a:xfrm>
        </p:spPr>
        <p:txBody>
          <a:bodyPr/>
          <a:lstStyle/>
          <a:p>
            <a:pPr eaLnBrk="1" hangingPunct="1">
              <a:buClr>
                <a:srgbClr val="FFFF00"/>
              </a:buClr>
              <a:buFontTx/>
              <a:buNone/>
            </a:pPr>
            <a:r>
              <a:rPr lang="en-US" dirty="0"/>
              <a:t>  </a:t>
            </a:r>
          </a:p>
          <a:p>
            <a:pPr eaLnBrk="1" hangingPunct="1">
              <a:buClr>
                <a:srgbClr val="FFFF00"/>
              </a:buClr>
              <a:buFontTx/>
              <a:buNone/>
            </a:pPr>
            <a:r>
              <a:rPr lang="en-US" dirty="0"/>
              <a:t> “</a:t>
            </a:r>
            <a:r>
              <a:rPr lang="en-US" sz="2800" dirty="0"/>
              <a:t>A person who is a member of, applies to be a member of, performs, has performed, applies to perform, or has an obligation to perform service in a uniformed service </a:t>
            </a:r>
            <a:r>
              <a:rPr lang="en-US" sz="2800" i="1" dirty="0"/>
              <a:t>shall not be denied</a:t>
            </a:r>
            <a:r>
              <a:rPr lang="en-US" sz="2800" dirty="0"/>
              <a:t> </a:t>
            </a:r>
            <a:r>
              <a:rPr lang="en-US" sz="2800" u="sng" dirty="0"/>
              <a:t>initial</a:t>
            </a:r>
            <a:r>
              <a:rPr lang="en-US" sz="2800" dirty="0"/>
              <a:t> </a:t>
            </a:r>
            <a:r>
              <a:rPr lang="en-US" sz="2800" u="sng" dirty="0"/>
              <a:t>employment</a:t>
            </a:r>
            <a:r>
              <a:rPr lang="en-US" sz="2800" dirty="0"/>
              <a:t>, </a:t>
            </a:r>
            <a:r>
              <a:rPr lang="en-US" sz="2800" u="sng" dirty="0"/>
              <a:t>reemployment</a:t>
            </a:r>
            <a:r>
              <a:rPr lang="en-US" sz="2800" dirty="0"/>
              <a:t>, </a:t>
            </a:r>
            <a:r>
              <a:rPr lang="en-US" sz="2800" u="sng" dirty="0"/>
              <a:t>retention in employment</a:t>
            </a:r>
            <a:r>
              <a:rPr lang="en-US" sz="2800" dirty="0"/>
              <a:t>, </a:t>
            </a:r>
            <a:r>
              <a:rPr lang="en-US" sz="2800" u="sng" dirty="0"/>
              <a:t>promotion</a:t>
            </a:r>
            <a:r>
              <a:rPr lang="en-US" sz="2800" dirty="0"/>
              <a:t>, or </a:t>
            </a:r>
            <a:r>
              <a:rPr lang="en-US" sz="2800" u="sng" dirty="0"/>
              <a:t>any benefit of employment</a:t>
            </a:r>
            <a:r>
              <a:rPr lang="en-US" sz="2800" dirty="0"/>
              <a:t> by an employer on the basis of that membership . . .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33599" y="381000"/>
            <a:ext cx="7772400" cy="1143000"/>
          </a:xfrm>
        </p:spPr>
        <p:txBody>
          <a:bodyPr/>
          <a:lstStyle/>
          <a:p>
            <a:pPr eaLnBrk="1" hangingPunct="1">
              <a:lnSpc>
                <a:spcPct val="75000"/>
              </a:lnSpc>
            </a:pPr>
            <a:r>
              <a:rPr lang="en-US" dirty="0"/>
              <a:t>Benefit of Employment</a:t>
            </a:r>
          </a:p>
        </p:txBody>
      </p:sp>
      <p:sp>
        <p:nvSpPr>
          <p:cNvPr id="17411" name="Rectangle 3"/>
          <p:cNvSpPr>
            <a:spLocks noGrp="1" noChangeArrowheads="1"/>
          </p:cNvSpPr>
          <p:nvPr>
            <p:ph idx="1"/>
          </p:nvPr>
        </p:nvSpPr>
        <p:spPr>
          <a:xfrm>
            <a:off x="1881188" y="2057401"/>
            <a:ext cx="8277225" cy="4543425"/>
          </a:xfrm>
        </p:spPr>
        <p:txBody>
          <a:bodyPr/>
          <a:lstStyle/>
          <a:p>
            <a:pPr eaLnBrk="1" hangingPunct="1">
              <a:buClr>
                <a:srgbClr val="FFFF00"/>
              </a:buClr>
              <a:buFontTx/>
              <a:buNone/>
            </a:pPr>
            <a:r>
              <a:rPr lang="en-US" sz="2400" dirty="0"/>
              <a:t>   </a:t>
            </a:r>
          </a:p>
          <a:p>
            <a:pPr eaLnBrk="1" hangingPunct="1">
              <a:buClr>
                <a:srgbClr val="FFFF00"/>
              </a:buClr>
              <a:buFontTx/>
              <a:buNone/>
            </a:pPr>
            <a:r>
              <a:rPr lang="en-US" sz="2400" dirty="0"/>
              <a:t>“[A]</a:t>
            </a:r>
            <a:r>
              <a:rPr lang="en-US" sz="2400" dirty="0" err="1"/>
              <a:t>ny</a:t>
            </a:r>
            <a:r>
              <a:rPr lang="en-US" sz="2400" dirty="0"/>
              <a:t> advantage, profit, privilege, gain, status, account, or interest (including wages or salary for work performed) that accrues by reason of an employment contract or agreement, or an employer policy, plan, or practice and includes rights and benefits under a </a:t>
            </a:r>
            <a:r>
              <a:rPr lang="en-US" sz="2400" u="sng" dirty="0"/>
              <a:t>pension plan</a:t>
            </a:r>
            <a:r>
              <a:rPr lang="en-US" sz="2400" dirty="0"/>
              <a:t>, a </a:t>
            </a:r>
            <a:r>
              <a:rPr lang="en-US" sz="2400" u="sng" dirty="0"/>
              <a:t>health plan</a:t>
            </a:r>
            <a:r>
              <a:rPr lang="en-US" sz="2400" dirty="0"/>
              <a:t>, an employee stock ownership plan, insurance coverage and awards, bonuses, severance pay, supplemental unemployment benefits, vacations, and the opportunity to select work hours or location of employment.”</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Retaliation Protections</a:t>
            </a:r>
          </a:p>
        </p:txBody>
      </p:sp>
      <p:sp>
        <p:nvSpPr>
          <p:cNvPr id="3" name="Content Placeholder 2"/>
          <p:cNvSpPr>
            <a:spLocks noGrp="1"/>
          </p:cNvSpPr>
          <p:nvPr>
            <p:ph idx="1"/>
          </p:nvPr>
        </p:nvSpPr>
        <p:spPr/>
        <p:txBody>
          <a:bodyPr>
            <a:normAutofit/>
          </a:bodyPr>
          <a:lstStyle/>
          <a:p>
            <a:endParaRPr lang="en-US" sz="2400" dirty="0"/>
          </a:p>
          <a:p>
            <a:r>
              <a:rPr lang="en-US" sz="2400" dirty="0"/>
              <a:t>An employer may not discriminate in employment against or take any adverse employment action against any person because such person (1) has taken an action to enforce a protection afforded any person under this chapter, (2) has testified or otherwise made a statement in or in connection with any proceeding under this chapter, (3) has assisted or otherwise participated in an investigation under this chapter, or (4) has exercised a right provided for in this chapter. The prohibition in this subsection shall apply with respect to a person </a:t>
            </a:r>
            <a:r>
              <a:rPr lang="en-US" sz="2400" u="sng" dirty="0">
                <a:solidFill>
                  <a:srgbClr val="FFFF00"/>
                </a:solidFill>
              </a:rPr>
              <a:t>regardless of whether that person has performed service in the uniformed services</a:t>
            </a:r>
            <a:r>
              <a:rPr lang="en-US" sz="2400" dirty="0"/>
              <a:t>.</a:t>
            </a:r>
          </a:p>
        </p:txBody>
      </p:sp>
    </p:spTree>
    <p:extLst>
      <p:ext uri="{BB962C8B-B14F-4D97-AF65-F5344CB8AC3E}">
        <p14:creationId xmlns:p14="http://schemas.microsoft.com/office/powerpoint/2010/main" val="925019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0" y="685800"/>
            <a:ext cx="7772400" cy="1143000"/>
          </a:xfrm>
          <a:noFill/>
        </p:spPr>
        <p:txBody>
          <a:bodyPr vert="horz" lIns="90488" tIns="44450" rIns="90488" bIns="44450" rtlCol="0" anchor="ctr">
            <a:normAutofit/>
          </a:bodyPr>
          <a:lstStyle/>
          <a:p>
            <a:pPr eaLnBrk="1" hangingPunct="1"/>
            <a:r>
              <a:rPr lang="en-US"/>
              <a:t>Vignette 1</a:t>
            </a:r>
            <a:br>
              <a:rPr lang="en-US"/>
            </a:br>
            <a:endParaRPr lang="en-US"/>
          </a:p>
        </p:txBody>
      </p:sp>
      <p:sp>
        <p:nvSpPr>
          <p:cNvPr id="27651" name="Rectangle 4"/>
          <p:cNvSpPr>
            <a:spLocks noGrp="1" noChangeArrowheads="1"/>
          </p:cNvSpPr>
          <p:nvPr>
            <p:ph idx="1"/>
          </p:nvPr>
        </p:nvSpPr>
        <p:spPr/>
        <p:txBody>
          <a:bodyPr/>
          <a:lstStyle/>
          <a:p>
            <a:pPr eaLnBrk="1" hangingPunct="1"/>
            <a:endParaRPr lang="en-US"/>
          </a:p>
          <a:p>
            <a:pPr algn="ctr" eaLnBrk="1" hangingPunct="1">
              <a:buFontTx/>
              <a:buNone/>
            </a:pPr>
            <a:r>
              <a:rPr lang="en-US" sz="7200"/>
              <a:t>Joe Smith,</a:t>
            </a:r>
          </a:p>
          <a:p>
            <a:pPr algn="ctr" eaLnBrk="1" hangingPunct="1">
              <a:buFontTx/>
              <a:buNone/>
            </a:pPr>
            <a:r>
              <a:rPr lang="en-US" sz="7200"/>
              <a:t>Patrolman</a:t>
            </a:r>
          </a:p>
          <a:p>
            <a:pPr eaLnBrk="1" hangingPunct="1">
              <a:buFontTx/>
              <a:buNone/>
            </a:pPr>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0" y="685800"/>
            <a:ext cx="7772400" cy="1143000"/>
          </a:xfrm>
          <a:noFill/>
        </p:spPr>
        <p:txBody>
          <a:bodyPr vert="horz" lIns="90488" tIns="44450" rIns="90488" bIns="44450" rtlCol="0" anchor="ctr">
            <a:normAutofit/>
          </a:bodyPr>
          <a:lstStyle/>
          <a:p>
            <a:pPr eaLnBrk="1" hangingPunct="1"/>
            <a:r>
              <a:rPr lang="en-US"/>
              <a:t>Vignette 2</a:t>
            </a:r>
            <a:br>
              <a:rPr lang="en-US"/>
            </a:br>
            <a:endParaRPr lang="en-US"/>
          </a:p>
        </p:txBody>
      </p:sp>
      <p:sp>
        <p:nvSpPr>
          <p:cNvPr id="28675" name="Rectangle 3"/>
          <p:cNvSpPr>
            <a:spLocks noGrp="1" noChangeArrowheads="1"/>
          </p:cNvSpPr>
          <p:nvPr>
            <p:ph idx="1"/>
          </p:nvPr>
        </p:nvSpPr>
        <p:spPr/>
        <p:txBody>
          <a:bodyPr/>
          <a:lstStyle/>
          <a:p>
            <a:pPr eaLnBrk="1" hangingPunct="1"/>
            <a:endParaRPr lang="en-US" dirty="0"/>
          </a:p>
          <a:p>
            <a:pPr algn="ctr" eaLnBrk="1" hangingPunct="1">
              <a:buFontTx/>
              <a:buNone/>
            </a:pPr>
            <a:r>
              <a:rPr lang="en-US" sz="7200" dirty="0"/>
              <a:t>Mary Jones, </a:t>
            </a:r>
          </a:p>
          <a:p>
            <a:pPr algn="ctr" eaLnBrk="1" hangingPunct="1">
              <a:buFontTx/>
              <a:buNone/>
            </a:pPr>
            <a:r>
              <a:rPr lang="en-US" sz="7200" dirty="0"/>
              <a:t>XYZ Co. Employee</a:t>
            </a:r>
          </a:p>
          <a:p>
            <a:pPr eaLnBrk="1" hangingPunct="1">
              <a:buFontTx/>
              <a:buNone/>
            </a:pP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828800" y="381000"/>
            <a:ext cx="8458200" cy="1143000"/>
          </a:xfrm>
        </p:spPr>
        <p:txBody>
          <a:bodyPr/>
          <a:lstStyle/>
          <a:p>
            <a:pPr eaLnBrk="1" hangingPunct="1"/>
            <a:r>
              <a:rPr lang="en-US" sz="4000" dirty="0"/>
              <a:t>USERRA</a:t>
            </a:r>
            <a:r>
              <a:rPr lang="en-US" sz="4000" b="1" dirty="0"/>
              <a:t> </a:t>
            </a:r>
            <a:r>
              <a:rPr lang="en-US" sz="4000" dirty="0"/>
              <a:t>Briefing</a:t>
            </a:r>
            <a:r>
              <a:rPr lang="en-US" sz="4000" b="1" dirty="0"/>
              <a:t> </a:t>
            </a:r>
            <a:r>
              <a:rPr lang="en-US" sz="4000" dirty="0"/>
              <a:t>Outline</a:t>
            </a:r>
          </a:p>
        </p:txBody>
      </p:sp>
      <p:sp>
        <p:nvSpPr>
          <p:cNvPr id="3075" name="Rectangle 3"/>
          <p:cNvSpPr>
            <a:spLocks noGrp="1" noChangeArrowheads="1"/>
          </p:cNvSpPr>
          <p:nvPr>
            <p:ph idx="1"/>
          </p:nvPr>
        </p:nvSpPr>
        <p:spPr>
          <a:xfrm>
            <a:off x="1828800" y="2057401"/>
            <a:ext cx="8229600" cy="4525963"/>
          </a:xfrm>
        </p:spPr>
        <p:txBody>
          <a:bodyPr/>
          <a:lstStyle/>
          <a:p>
            <a:pPr eaLnBrk="1" hangingPunct="1">
              <a:buFont typeface="Wingdings" panose="05000000000000000000" pitchFamily="2" charset="2"/>
              <a:buChar char="§"/>
            </a:pPr>
            <a:r>
              <a:rPr lang="en-US" sz="2400" dirty="0"/>
              <a:t>Background</a:t>
            </a:r>
          </a:p>
          <a:p>
            <a:pPr eaLnBrk="1" hangingPunct="1">
              <a:buFont typeface="Wingdings" panose="05000000000000000000" pitchFamily="2" charset="2"/>
              <a:buChar char="§"/>
            </a:pPr>
            <a:endParaRPr lang="en-US" sz="2400" dirty="0"/>
          </a:p>
          <a:p>
            <a:pPr eaLnBrk="1" hangingPunct="1">
              <a:buFont typeface="Wingdings" panose="05000000000000000000" pitchFamily="2" charset="2"/>
              <a:buChar char="§"/>
            </a:pPr>
            <a:r>
              <a:rPr lang="en-US" sz="2400" dirty="0"/>
              <a:t>Prerequisites to coverage</a:t>
            </a:r>
          </a:p>
          <a:p>
            <a:pPr eaLnBrk="1" hangingPunct="1">
              <a:buFont typeface="Wingdings" panose="05000000000000000000" pitchFamily="2" charset="2"/>
              <a:buChar char="§"/>
            </a:pPr>
            <a:endParaRPr lang="en-US" sz="2400" dirty="0"/>
          </a:p>
          <a:p>
            <a:pPr eaLnBrk="1" hangingPunct="1">
              <a:buFont typeface="Wingdings" panose="05000000000000000000" pitchFamily="2" charset="2"/>
              <a:buChar char="§"/>
            </a:pPr>
            <a:r>
              <a:rPr lang="en-US" sz="2400" dirty="0"/>
              <a:t>USERRA protections</a:t>
            </a:r>
          </a:p>
          <a:p>
            <a:pPr eaLnBrk="1" hangingPunct="1">
              <a:buFont typeface="Wingdings" panose="05000000000000000000" pitchFamily="2" charset="2"/>
              <a:buChar char="§"/>
            </a:pPr>
            <a:endParaRPr lang="en-US" sz="2400" dirty="0"/>
          </a:p>
          <a:p>
            <a:pPr eaLnBrk="1" hangingPunct="1">
              <a:buFont typeface="Wingdings" panose="05000000000000000000" pitchFamily="2" charset="2"/>
              <a:buChar char="§"/>
            </a:pPr>
            <a:r>
              <a:rPr lang="en-US" sz="2400" dirty="0"/>
              <a:t>Possible employer defenses</a:t>
            </a:r>
          </a:p>
          <a:p>
            <a:pPr eaLnBrk="1" hangingPunct="1">
              <a:buFont typeface="Wingdings" panose="05000000000000000000" pitchFamily="2" charset="2"/>
              <a:buChar char="§"/>
            </a:pPr>
            <a:endParaRPr lang="en-US" sz="2400" dirty="0"/>
          </a:p>
          <a:p>
            <a:pPr eaLnBrk="1" hangingPunct="1">
              <a:buFont typeface="Wingdings" panose="05000000000000000000" pitchFamily="2" charset="2"/>
              <a:buChar char="§"/>
            </a:pPr>
            <a:r>
              <a:rPr lang="en-US" sz="2400" dirty="0"/>
              <a:t>Who to contact if you have a USERRA-related issue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USERRA  POCs</a:t>
            </a:r>
          </a:p>
        </p:txBody>
      </p:sp>
      <p:sp>
        <p:nvSpPr>
          <p:cNvPr id="29699" name="Rectangle 3"/>
          <p:cNvSpPr>
            <a:spLocks noGrp="1" noChangeArrowheads="1"/>
          </p:cNvSpPr>
          <p:nvPr>
            <p:ph idx="1"/>
          </p:nvPr>
        </p:nvSpPr>
        <p:spPr>
          <a:xfrm>
            <a:off x="2209019" y="2057401"/>
            <a:ext cx="7772400" cy="4221163"/>
          </a:xfrm>
        </p:spPr>
        <p:txBody>
          <a:bodyPr>
            <a:normAutofit/>
          </a:bodyPr>
          <a:lstStyle/>
          <a:p>
            <a:pPr eaLnBrk="1" hangingPunct="1"/>
            <a:endParaRPr lang="en-US" sz="2800" dirty="0"/>
          </a:p>
          <a:p>
            <a:pPr eaLnBrk="1" hangingPunct="1"/>
            <a:r>
              <a:rPr lang="en-US" sz="2800" dirty="0"/>
              <a:t>ESGR</a:t>
            </a:r>
          </a:p>
          <a:p>
            <a:pPr marL="0" indent="0">
              <a:buNone/>
            </a:pPr>
            <a:endParaRPr lang="en-US" sz="2800" dirty="0"/>
          </a:p>
          <a:p>
            <a:pPr eaLnBrk="1" hangingPunct="1"/>
            <a:r>
              <a:rPr lang="en-US" sz="2800" dirty="0"/>
              <a:t>DOL-VETS</a:t>
            </a:r>
          </a:p>
          <a:p>
            <a:pPr marL="0" indent="0">
              <a:buNone/>
            </a:pPr>
            <a:endParaRPr lang="en-US" sz="2800" dirty="0"/>
          </a:p>
          <a:p>
            <a:pPr eaLnBrk="1" hangingPunct="1"/>
            <a:r>
              <a:rPr lang="en-US" sz="2800" dirty="0"/>
              <a:t>Local SJA Office</a:t>
            </a:r>
          </a:p>
          <a:p>
            <a:pPr eaLnBrk="1" hangingPunct="1"/>
            <a:endParaRPr lang="en-US" sz="2000" dirty="0"/>
          </a:p>
          <a:p>
            <a:pPr eaLnBrk="1" hangingPunct="1"/>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05000" y="457201"/>
            <a:ext cx="8305800" cy="1139825"/>
          </a:xfrm>
        </p:spPr>
        <p:txBody>
          <a:bodyPr>
            <a:normAutofit fontScale="90000"/>
          </a:bodyPr>
          <a:lstStyle/>
          <a:p>
            <a:pPr eaLnBrk="1" hangingPunct="1"/>
            <a:r>
              <a:rPr lang="en-US" dirty="0"/>
              <a:t>Employer Support of the Guard </a:t>
            </a:r>
            <a:br>
              <a:rPr lang="en-US" dirty="0"/>
            </a:br>
            <a:r>
              <a:rPr lang="en-US" dirty="0"/>
              <a:t>and Reserve (ESGR)</a:t>
            </a:r>
          </a:p>
        </p:txBody>
      </p:sp>
      <p:sp>
        <p:nvSpPr>
          <p:cNvPr id="30723" name="Rectangle 3"/>
          <p:cNvSpPr>
            <a:spLocks noGrp="1" noChangeArrowheads="1"/>
          </p:cNvSpPr>
          <p:nvPr>
            <p:ph idx="1"/>
          </p:nvPr>
        </p:nvSpPr>
        <p:spPr>
          <a:xfrm>
            <a:off x="1905000" y="1981201"/>
            <a:ext cx="8229600" cy="4530725"/>
          </a:xfrm>
        </p:spPr>
        <p:txBody>
          <a:bodyPr>
            <a:normAutofit fontScale="92500" lnSpcReduction="10000"/>
          </a:bodyPr>
          <a:lstStyle/>
          <a:p>
            <a:pPr eaLnBrk="1" hangingPunct="1"/>
            <a:r>
              <a:rPr lang="en-US" sz="2400" dirty="0"/>
              <a:t>Primary initial point of contact </a:t>
            </a:r>
          </a:p>
          <a:p>
            <a:pPr eaLnBrk="1" hangingPunct="1"/>
            <a:endParaRPr lang="en-US" sz="2400" dirty="0"/>
          </a:p>
          <a:p>
            <a:pPr eaLnBrk="1" hangingPunct="1"/>
            <a:r>
              <a:rPr lang="en-US" sz="2400" dirty="0"/>
              <a:t>Employer Support of the Guard and Reserve </a:t>
            </a:r>
          </a:p>
          <a:p>
            <a:pPr marL="0" indent="0">
              <a:buNone/>
            </a:pPr>
            <a:r>
              <a:rPr lang="en-US" sz="2400" dirty="0"/>
              <a:t>    4800 Mark Center Drive, Suite 05E22 </a:t>
            </a:r>
          </a:p>
          <a:p>
            <a:pPr marL="0" indent="0">
              <a:buNone/>
            </a:pPr>
            <a:r>
              <a:rPr lang="en-US" sz="2400" dirty="0"/>
              <a:t>    Alexandria, VA 22350-1200</a:t>
            </a:r>
          </a:p>
          <a:p>
            <a:pPr marL="0" indent="0">
              <a:buNone/>
            </a:pPr>
            <a:endParaRPr lang="en-US" sz="2400" dirty="0"/>
          </a:p>
          <a:p>
            <a:pPr eaLnBrk="1" hangingPunct="1"/>
            <a:r>
              <a:rPr lang="en-US" sz="2400" dirty="0"/>
              <a:t>Phone: 800-336-4590 Option 1</a:t>
            </a:r>
          </a:p>
          <a:p>
            <a:pPr eaLnBrk="1" hangingPunct="1"/>
            <a:r>
              <a:rPr lang="en-US" sz="2400" dirty="0"/>
              <a:t>OSD.USERRA@mail.mil</a:t>
            </a:r>
          </a:p>
          <a:p>
            <a:pPr eaLnBrk="1" hangingPunct="1"/>
            <a:endParaRPr lang="en-US" sz="2400" dirty="0"/>
          </a:p>
          <a:p>
            <a:pPr eaLnBrk="1" hangingPunct="1"/>
            <a:r>
              <a:rPr lang="en-US" sz="2400" dirty="0"/>
              <a:t>Website:  www.esgr.mil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381001"/>
            <a:ext cx="8229600" cy="1139825"/>
          </a:xfrm>
        </p:spPr>
        <p:txBody>
          <a:bodyPr>
            <a:noAutofit/>
          </a:bodyPr>
          <a:lstStyle/>
          <a:p>
            <a:pPr eaLnBrk="1" hangingPunct="1"/>
            <a:r>
              <a:rPr lang="en-US" dirty="0"/>
              <a:t>Department of Labor – Veterans’ Employment and Training Service  (DOL-VETS)</a:t>
            </a:r>
          </a:p>
        </p:txBody>
      </p:sp>
      <p:sp>
        <p:nvSpPr>
          <p:cNvPr id="31747" name="Rectangle 3"/>
          <p:cNvSpPr>
            <a:spLocks noGrp="1" noChangeArrowheads="1"/>
          </p:cNvSpPr>
          <p:nvPr>
            <p:ph idx="1"/>
          </p:nvPr>
        </p:nvSpPr>
        <p:spPr>
          <a:xfrm>
            <a:off x="2057400" y="1981201"/>
            <a:ext cx="7010400" cy="4225925"/>
          </a:xfrm>
        </p:spPr>
        <p:txBody>
          <a:bodyPr/>
          <a:lstStyle/>
          <a:p>
            <a:pPr eaLnBrk="1" hangingPunct="1"/>
            <a:r>
              <a:rPr lang="en-US" sz="2800" dirty="0"/>
              <a:t>U.S. Department of Labor</a:t>
            </a:r>
            <a:br>
              <a:rPr lang="en-US" sz="2800" dirty="0"/>
            </a:br>
            <a:r>
              <a:rPr lang="en-US" sz="2800" dirty="0"/>
              <a:t>Frances Perkins Building</a:t>
            </a:r>
            <a:br>
              <a:rPr lang="en-US" sz="2800" dirty="0"/>
            </a:br>
            <a:r>
              <a:rPr lang="en-US" sz="2800" dirty="0"/>
              <a:t>200 Constitution Avenue, NW</a:t>
            </a:r>
            <a:br>
              <a:rPr lang="en-US" sz="2800" dirty="0"/>
            </a:br>
            <a:r>
              <a:rPr lang="en-US" sz="2800" dirty="0"/>
              <a:t>Washington, DC 20210</a:t>
            </a:r>
          </a:p>
          <a:p>
            <a:pPr eaLnBrk="1" hangingPunct="1"/>
            <a:endParaRPr lang="en-US" sz="2000" dirty="0"/>
          </a:p>
          <a:p>
            <a:pPr eaLnBrk="1" hangingPunct="1"/>
            <a:r>
              <a:rPr lang="en-US" sz="2800" dirty="0"/>
              <a:t>866-4-USA-DOL</a:t>
            </a:r>
          </a:p>
          <a:p>
            <a:pPr eaLnBrk="1" hangingPunct="1"/>
            <a:endParaRPr lang="en-US" sz="2000" dirty="0"/>
          </a:p>
          <a:p>
            <a:pPr eaLnBrk="1" hangingPunct="1"/>
            <a:r>
              <a:rPr lang="en-US" sz="2800" dirty="0"/>
              <a:t>Website:  www.dol.gov/vets/</a:t>
            </a:r>
          </a:p>
          <a:p>
            <a:pPr eaLnBrk="1" hangingPunct="1"/>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81200" y="457201"/>
            <a:ext cx="8229600" cy="1139825"/>
          </a:xfrm>
        </p:spPr>
        <p:txBody>
          <a:bodyPr>
            <a:normAutofit/>
          </a:bodyPr>
          <a:lstStyle/>
          <a:p>
            <a:pPr eaLnBrk="1" hangingPunct="1"/>
            <a:r>
              <a:rPr lang="en-US" dirty="0"/>
              <a:t>Private Lawsuit to Enforce USERRA</a:t>
            </a:r>
          </a:p>
        </p:txBody>
      </p:sp>
      <p:sp>
        <p:nvSpPr>
          <p:cNvPr id="32771" name="Rectangle 3"/>
          <p:cNvSpPr>
            <a:spLocks noGrp="1" noChangeArrowheads="1"/>
          </p:cNvSpPr>
          <p:nvPr>
            <p:ph idx="1"/>
          </p:nvPr>
        </p:nvSpPr>
        <p:spPr>
          <a:xfrm>
            <a:off x="2286000" y="1981200"/>
            <a:ext cx="7620000" cy="4419600"/>
          </a:xfrm>
        </p:spPr>
        <p:txBody>
          <a:bodyPr/>
          <a:lstStyle/>
          <a:p>
            <a:pPr eaLnBrk="1" hangingPunct="1">
              <a:buFontTx/>
              <a:buNone/>
            </a:pPr>
            <a:r>
              <a:rPr lang="en-US" sz="2400" dirty="0"/>
              <a:t>	</a:t>
            </a:r>
          </a:p>
          <a:p>
            <a:pPr eaLnBrk="1" hangingPunct="1">
              <a:buFontTx/>
              <a:buNone/>
            </a:pPr>
            <a:r>
              <a:rPr lang="en-US" sz="2400" dirty="0"/>
              <a:t>A Servicemember who does not to use ESGR, VETS, or Attorney General assistance (or is unsuccessful with these entities) can file a private lawsuit (no exhaustion of administrative remedies required)</a:t>
            </a:r>
          </a:p>
          <a:p>
            <a:pPr eaLnBrk="1" hangingPunct="1"/>
            <a:endParaRPr lang="en-US" sz="2400" dirty="0"/>
          </a:p>
          <a:p>
            <a:pPr lvl="1" eaLnBrk="1" hangingPunct="1">
              <a:buFontTx/>
              <a:buChar char="•"/>
            </a:pPr>
            <a:r>
              <a:rPr lang="en-US" sz="2400" dirty="0"/>
              <a:t>State employee, file suit in Federal court (DOJ must prosecute the case)</a:t>
            </a:r>
          </a:p>
          <a:p>
            <a:pPr lvl="1" eaLnBrk="1" hangingPunct="1">
              <a:buFontTx/>
              <a:buChar char="•"/>
            </a:pPr>
            <a:r>
              <a:rPr lang="en-US" sz="2400" dirty="0"/>
              <a:t>Private employee, file suit in Federal court</a:t>
            </a:r>
          </a:p>
          <a:p>
            <a:pPr lvl="1" eaLnBrk="1" hangingPunct="1">
              <a:buFontTx/>
              <a:buChar char="•"/>
            </a:pPr>
            <a:r>
              <a:rPr lang="en-US" sz="2400" dirty="0"/>
              <a:t>Federal employee, special rules apply</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pPr eaLnBrk="1" hangingPunct="1"/>
            <a:r>
              <a:rPr lang="en-US" dirty="0"/>
              <a:t>Legal Assistance Attorney (JAG)</a:t>
            </a:r>
          </a:p>
        </p:txBody>
      </p:sp>
      <p:sp>
        <p:nvSpPr>
          <p:cNvPr id="33795" name="Rectangle 3"/>
          <p:cNvSpPr>
            <a:spLocks noGrp="1" noChangeArrowheads="1"/>
          </p:cNvSpPr>
          <p:nvPr>
            <p:ph idx="1"/>
          </p:nvPr>
        </p:nvSpPr>
        <p:spPr>
          <a:xfrm>
            <a:off x="2324100" y="2057401"/>
            <a:ext cx="7543800" cy="4525963"/>
          </a:xfrm>
        </p:spPr>
        <p:txBody>
          <a:bodyPr>
            <a:normAutofit lnSpcReduction="10000"/>
          </a:bodyPr>
          <a:lstStyle/>
          <a:p>
            <a:r>
              <a:rPr lang="en-US" sz="2400" dirty="0"/>
              <a:t>All employment matters, except those involving enforcement of the Uniformed Services Employment and Reemployment Rights Act (USERRA), are outside the scope of the legal assistance program.</a:t>
            </a:r>
          </a:p>
          <a:p>
            <a:pPr eaLnBrk="1" hangingPunct="1">
              <a:lnSpc>
                <a:spcPct val="90000"/>
              </a:lnSpc>
            </a:pPr>
            <a:endParaRPr lang="en-US" sz="2400" dirty="0"/>
          </a:p>
          <a:p>
            <a:r>
              <a:rPr lang="en-US" sz="2400" dirty="0"/>
              <a:t>AR 27-3, Para. 6-4c(2):  DOL VETS will not investigate a USERRA complaint if the claimant is actively represented by an attorney or other third party if that representation interferes with the conduct of the investigation. This does not preclude a legal assistance attorney from advising a Soldier of their rights under USERRA and assisting the Soldier by contacting their employer to resolve a USERRA complaint.</a:t>
            </a:r>
            <a:endParaRPr lang="en-US" sz="2400" u="sng" dirty="0"/>
          </a:p>
          <a:p>
            <a:pPr eaLnBrk="1" hangingPunct="1">
              <a:lnSpc>
                <a:spcPct val="90000"/>
              </a:lnSpc>
            </a:pPr>
            <a:endParaRPr lang="en-US" sz="20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eaLnBrk="1" hangingPunct="1"/>
            <a:r>
              <a:rPr lang="en-US" dirty="0"/>
              <a:t>Conclusion</a:t>
            </a:r>
          </a:p>
        </p:txBody>
      </p:sp>
      <p:sp>
        <p:nvSpPr>
          <p:cNvPr id="34819" name="Rectangle 3"/>
          <p:cNvSpPr>
            <a:spLocks noGrp="1" noChangeArrowheads="1"/>
          </p:cNvSpPr>
          <p:nvPr>
            <p:ph idx="1"/>
          </p:nvPr>
        </p:nvSpPr>
        <p:spPr>
          <a:xfrm>
            <a:off x="2057400" y="1981201"/>
            <a:ext cx="8229600" cy="4525963"/>
          </a:xfrm>
        </p:spPr>
        <p:txBody>
          <a:bodyPr/>
          <a:lstStyle/>
          <a:p>
            <a:pPr eaLnBrk="1" hangingPunct="1"/>
            <a:endParaRPr lang="en-US" sz="2800" dirty="0"/>
          </a:p>
          <a:p>
            <a:pPr eaLnBrk="1" hangingPunct="1"/>
            <a:r>
              <a:rPr lang="en-US" sz="2800" dirty="0"/>
              <a:t>Know USERRA rights and obligations</a:t>
            </a:r>
          </a:p>
          <a:p>
            <a:pPr eaLnBrk="1" hangingPunct="1">
              <a:buFontTx/>
              <a:buNone/>
            </a:pPr>
            <a:endParaRPr lang="en-US" sz="2800" dirty="0"/>
          </a:p>
          <a:p>
            <a:pPr eaLnBrk="1" hangingPunct="1"/>
            <a:r>
              <a:rPr lang="en-US" sz="2800" dirty="0"/>
              <a:t>Keep the unit and employer informed</a:t>
            </a:r>
          </a:p>
          <a:p>
            <a:pPr eaLnBrk="1" hangingPunct="1">
              <a:buFontTx/>
              <a:buNone/>
            </a:pPr>
            <a:endParaRPr lang="en-US" sz="2800" dirty="0"/>
          </a:p>
          <a:p>
            <a:pPr eaLnBrk="1" hangingPunct="1"/>
            <a:r>
              <a:rPr lang="en-US" sz="2800" dirty="0"/>
              <a:t>Know who to contact if you have USERRA-related problems or issues</a:t>
            </a:r>
          </a:p>
          <a:p>
            <a:pPr eaLnBrk="1" hangingPunct="1"/>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pPr eaLnBrk="1" hangingPunct="1"/>
            <a:r>
              <a:rPr lang="en-US" dirty="0"/>
              <a:t>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457200"/>
            <a:ext cx="8305800" cy="1295400"/>
          </a:xfrm>
        </p:spPr>
        <p:txBody>
          <a:bodyPr/>
          <a:lstStyle/>
          <a:p>
            <a:pPr eaLnBrk="1" hangingPunct="1"/>
            <a:r>
              <a:rPr lang="en-US" sz="4000"/>
              <a:t>USERRA Background</a:t>
            </a:r>
            <a:r>
              <a:rPr lang="en-US" sz="4000" b="1"/>
              <a:t> </a:t>
            </a:r>
            <a:r>
              <a:rPr lang="en-US" sz="4000"/>
              <a:t>Information</a:t>
            </a:r>
          </a:p>
        </p:txBody>
      </p:sp>
      <p:sp>
        <p:nvSpPr>
          <p:cNvPr id="4099" name="Rectangle 3"/>
          <p:cNvSpPr>
            <a:spLocks noGrp="1" noChangeArrowheads="1"/>
          </p:cNvSpPr>
          <p:nvPr>
            <p:ph idx="1"/>
          </p:nvPr>
        </p:nvSpPr>
        <p:spPr>
          <a:xfrm>
            <a:off x="1676400" y="2057401"/>
            <a:ext cx="7772400" cy="4525963"/>
          </a:xfrm>
        </p:spPr>
        <p:txBody>
          <a:bodyPr>
            <a:normAutofit lnSpcReduction="10000"/>
          </a:bodyPr>
          <a:lstStyle/>
          <a:p>
            <a:pPr eaLnBrk="1" hangingPunct="1">
              <a:lnSpc>
                <a:spcPct val="80000"/>
              </a:lnSpc>
            </a:pPr>
            <a:r>
              <a:rPr lang="en-US" sz="2800" dirty="0"/>
              <a:t>Enacted in 1994; roots date to the 1940s</a:t>
            </a:r>
          </a:p>
          <a:p>
            <a:pPr eaLnBrk="1" hangingPunct="1">
              <a:lnSpc>
                <a:spcPct val="80000"/>
              </a:lnSpc>
            </a:pPr>
            <a:endParaRPr lang="en-US" sz="2800" dirty="0"/>
          </a:p>
          <a:p>
            <a:pPr eaLnBrk="1" hangingPunct="1">
              <a:lnSpc>
                <a:spcPct val="80000"/>
              </a:lnSpc>
            </a:pPr>
            <a:r>
              <a:rPr lang="en-US" sz="2800" dirty="0"/>
              <a:t>Applies to virtually every U.S. Employer, both within the United States and overseas.  No minimum number of employees  </a:t>
            </a:r>
          </a:p>
          <a:p>
            <a:pPr eaLnBrk="1" hangingPunct="1">
              <a:lnSpc>
                <a:spcPct val="80000"/>
              </a:lnSpc>
            </a:pPr>
            <a:endParaRPr lang="en-US" sz="2800" dirty="0"/>
          </a:p>
          <a:p>
            <a:pPr eaLnBrk="1" hangingPunct="1">
              <a:lnSpc>
                <a:spcPct val="80000"/>
              </a:lnSpc>
            </a:pPr>
            <a:r>
              <a:rPr lang="en-US" sz="2800" dirty="0"/>
              <a:t>Implementing authority is the Department of Labor (DOL)</a:t>
            </a:r>
          </a:p>
          <a:p>
            <a:pPr eaLnBrk="1" hangingPunct="1">
              <a:lnSpc>
                <a:spcPct val="80000"/>
              </a:lnSpc>
              <a:buFontTx/>
              <a:buNone/>
            </a:pPr>
            <a:endParaRPr lang="en-US" sz="2800" dirty="0"/>
          </a:p>
          <a:p>
            <a:pPr eaLnBrk="1" hangingPunct="1">
              <a:lnSpc>
                <a:spcPct val="80000"/>
              </a:lnSpc>
            </a:pPr>
            <a:r>
              <a:rPr lang="en-US" sz="2800" dirty="0"/>
              <a:t>DOL prescribed regulations implementing</a:t>
            </a:r>
            <a:r>
              <a:rPr lang="en-US" sz="2800" dirty="0">
                <a:solidFill>
                  <a:srgbClr val="003B76"/>
                </a:solidFill>
              </a:rPr>
              <a:t> </a:t>
            </a:r>
            <a:r>
              <a:rPr lang="en-US" sz="2800" dirty="0"/>
              <a:t>USERRA in Dec 2005</a:t>
            </a:r>
          </a:p>
          <a:p>
            <a:pPr eaLnBrk="1" hangingPunct="1">
              <a:lnSpc>
                <a:spcPct val="80000"/>
              </a:lnSpc>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81200" y="457200"/>
            <a:ext cx="8229600" cy="1295400"/>
          </a:xfrm>
        </p:spPr>
        <p:txBody>
          <a:bodyPr/>
          <a:lstStyle/>
          <a:p>
            <a:pPr eaLnBrk="1" hangingPunct="1"/>
            <a:r>
              <a:rPr lang="en-US" sz="4000"/>
              <a:t>USERRA Background Information</a:t>
            </a:r>
          </a:p>
        </p:txBody>
      </p:sp>
      <p:sp>
        <p:nvSpPr>
          <p:cNvPr id="5123" name="Rectangle 3"/>
          <p:cNvSpPr>
            <a:spLocks noGrp="1" noChangeArrowheads="1"/>
          </p:cNvSpPr>
          <p:nvPr>
            <p:ph idx="1"/>
          </p:nvPr>
        </p:nvSpPr>
        <p:spPr>
          <a:xfrm>
            <a:off x="1676400" y="2057401"/>
            <a:ext cx="8229600" cy="4525963"/>
          </a:xfrm>
          <a:noFill/>
        </p:spPr>
        <p:txBody>
          <a:bodyPr/>
          <a:lstStyle/>
          <a:p>
            <a:pPr marL="0" indent="0">
              <a:buNone/>
            </a:pPr>
            <a:r>
              <a:rPr lang="en-US" sz="2400" dirty="0"/>
              <a:t>In general, USERRA:</a:t>
            </a:r>
          </a:p>
          <a:p>
            <a:pPr eaLnBrk="1" hangingPunct="1">
              <a:lnSpc>
                <a:spcPct val="90000"/>
              </a:lnSpc>
              <a:buFont typeface="Wingdings" panose="05000000000000000000" pitchFamily="2" charset="2"/>
              <a:buChar char="§"/>
            </a:pPr>
            <a:endParaRPr lang="en-US" sz="2400" dirty="0">
              <a:solidFill>
                <a:srgbClr val="003B76"/>
              </a:solidFill>
            </a:endParaRPr>
          </a:p>
          <a:p>
            <a:pPr marL="800100" lvl="1" indent="-342900">
              <a:buFont typeface="Wingdings" panose="05000000000000000000" pitchFamily="2" charset="2"/>
              <a:buChar char="§"/>
            </a:pPr>
            <a:r>
              <a:rPr lang="en-US" sz="2400" dirty="0"/>
              <a:t>Protects </a:t>
            </a:r>
            <a:r>
              <a:rPr lang="en-US" sz="2400" i="1" u="sng" dirty="0">
                <a:solidFill>
                  <a:srgbClr val="FFFF00"/>
                </a:solidFill>
              </a:rPr>
              <a:t>reemployment rights</a:t>
            </a:r>
            <a:r>
              <a:rPr lang="en-US" sz="2400" dirty="0">
                <a:solidFill>
                  <a:schemeClr val="bg1">
                    <a:lumMod val="50000"/>
                    <a:lumOff val="50000"/>
                  </a:schemeClr>
                </a:solidFill>
              </a:rPr>
              <a:t> </a:t>
            </a:r>
            <a:r>
              <a:rPr lang="en-US" sz="2400" dirty="0"/>
              <a:t>for persons absent from employment because of military service</a:t>
            </a:r>
          </a:p>
          <a:p>
            <a:pPr marL="800100" lvl="1" indent="-342900">
              <a:buFont typeface="Wingdings" panose="05000000000000000000" pitchFamily="2" charset="2"/>
              <a:buChar char="§"/>
            </a:pPr>
            <a:endParaRPr lang="en-US" sz="2400" dirty="0"/>
          </a:p>
          <a:p>
            <a:pPr marL="800100" lvl="1" indent="-342900">
              <a:buFont typeface="Wingdings" panose="05000000000000000000" pitchFamily="2" charset="2"/>
              <a:buChar char="§"/>
            </a:pPr>
            <a:r>
              <a:rPr lang="en-US" sz="2400" dirty="0"/>
              <a:t>Prohibits </a:t>
            </a:r>
            <a:r>
              <a:rPr lang="en-US" sz="2400" i="1" u="sng" dirty="0">
                <a:solidFill>
                  <a:srgbClr val="FFFF00"/>
                </a:solidFill>
              </a:rPr>
              <a:t>employment discrimination </a:t>
            </a:r>
            <a:r>
              <a:rPr lang="en-US" sz="2400" dirty="0"/>
              <a:t>based on past, current, or possible future military service</a:t>
            </a:r>
          </a:p>
          <a:p>
            <a:pPr marL="457200" lvl="1" indent="0">
              <a:buNone/>
            </a:pPr>
            <a:endParaRPr lang="en-US" sz="2400" dirty="0">
              <a:solidFill>
                <a:srgbClr val="003B76"/>
              </a:solidFill>
            </a:endParaRPr>
          </a:p>
          <a:p>
            <a:pPr marL="800100" lvl="1" indent="-342900">
              <a:buFont typeface="Wingdings" panose="05000000000000000000" pitchFamily="2" charset="2"/>
              <a:buChar char="§"/>
            </a:pPr>
            <a:r>
              <a:rPr lang="en-US" sz="2400" dirty="0"/>
              <a:t>Prohibits </a:t>
            </a:r>
            <a:r>
              <a:rPr lang="en-US" sz="2400" i="1" u="sng" dirty="0">
                <a:solidFill>
                  <a:srgbClr val="FFFF00"/>
                </a:solidFill>
              </a:rPr>
              <a:t>employment retaliation </a:t>
            </a:r>
            <a:r>
              <a:rPr lang="en-US" sz="2400" dirty="0"/>
              <a:t>for exercising a right under USERRA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43100" y="304800"/>
            <a:ext cx="8305800" cy="1371600"/>
          </a:xfrm>
        </p:spPr>
        <p:txBody>
          <a:bodyPr>
            <a:normAutofit/>
          </a:bodyPr>
          <a:lstStyle/>
          <a:p>
            <a:pPr eaLnBrk="1" hangingPunct="1">
              <a:lnSpc>
                <a:spcPct val="75000"/>
              </a:lnSpc>
            </a:pPr>
            <a:r>
              <a:rPr lang="en-US" dirty="0"/>
              <a:t>Prerequisites for REEMPLOYMENT RIGHTS</a:t>
            </a:r>
          </a:p>
        </p:txBody>
      </p:sp>
      <p:sp>
        <p:nvSpPr>
          <p:cNvPr id="6147" name="Rectangle 3"/>
          <p:cNvSpPr>
            <a:spLocks noGrp="1" noChangeArrowheads="1"/>
          </p:cNvSpPr>
          <p:nvPr>
            <p:ph idx="1"/>
          </p:nvPr>
        </p:nvSpPr>
        <p:spPr>
          <a:xfrm>
            <a:off x="1828800" y="2209800"/>
            <a:ext cx="8229600" cy="3810000"/>
          </a:xfrm>
        </p:spPr>
        <p:txBody>
          <a:bodyPr>
            <a:normAutofit/>
          </a:bodyPr>
          <a:lstStyle/>
          <a:p>
            <a:pPr marL="739775" indent="-274638"/>
            <a:endParaRPr lang="en-US" sz="2000" dirty="0"/>
          </a:p>
          <a:p>
            <a:pPr marL="739775" indent="-274638"/>
            <a:r>
              <a:rPr lang="en-US" sz="2400" dirty="0"/>
              <a:t>Civilian job</a:t>
            </a:r>
          </a:p>
          <a:p>
            <a:pPr marL="739775" indent="-274638"/>
            <a:r>
              <a:rPr lang="en-US" sz="2400" dirty="0"/>
              <a:t>Absence due to military service</a:t>
            </a:r>
          </a:p>
          <a:p>
            <a:pPr marL="739775" indent="-274638"/>
            <a:r>
              <a:rPr lang="en-US" sz="2400" dirty="0"/>
              <a:t>Advance notice to employer</a:t>
            </a:r>
          </a:p>
          <a:p>
            <a:pPr marL="739775" indent="-274638"/>
            <a:r>
              <a:rPr lang="en-US" sz="2400" dirty="0"/>
              <a:t>Military service cannot exceed 5 years*</a:t>
            </a:r>
          </a:p>
          <a:p>
            <a:pPr marL="739775" indent="-274638"/>
            <a:r>
              <a:rPr lang="en-US" sz="2400" dirty="0"/>
              <a:t>Separation under Honorable conditions</a:t>
            </a:r>
          </a:p>
          <a:p>
            <a:pPr marL="739775" indent="-274638"/>
            <a:r>
              <a:rPr lang="en-US" sz="2400" dirty="0"/>
              <a:t>Report back in a timely manner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43100" y="381000"/>
            <a:ext cx="8305800" cy="1295400"/>
          </a:xfrm>
        </p:spPr>
        <p:txBody>
          <a:bodyPr>
            <a:normAutofit/>
          </a:bodyPr>
          <a:lstStyle/>
          <a:p>
            <a:pPr eaLnBrk="1" hangingPunct="1">
              <a:lnSpc>
                <a:spcPct val="75000"/>
              </a:lnSpc>
            </a:pPr>
            <a:r>
              <a:rPr lang="en-US" dirty="0"/>
              <a:t>Civilian Job</a:t>
            </a:r>
          </a:p>
        </p:txBody>
      </p:sp>
      <p:sp>
        <p:nvSpPr>
          <p:cNvPr id="7171" name="Rectangle 3"/>
          <p:cNvSpPr>
            <a:spLocks noGrp="1" noChangeArrowheads="1"/>
          </p:cNvSpPr>
          <p:nvPr>
            <p:ph idx="1"/>
          </p:nvPr>
        </p:nvSpPr>
        <p:spPr>
          <a:xfrm>
            <a:off x="1676400" y="2133600"/>
            <a:ext cx="8229600" cy="4114800"/>
          </a:xfrm>
        </p:spPr>
        <p:txBody>
          <a:bodyPr/>
          <a:lstStyle/>
          <a:p>
            <a:pPr marL="739775" indent="-274638"/>
            <a:endParaRPr lang="en-US" sz="2400" dirty="0"/>
          </a:p>
          <a:p>
            <a:pPr marL="739775" indent="-274638"/>
            <a:r>
              <a:rPr lang="en-US" sz="2800" dirty="0"/>
              <a:t>Claimant must be “employed by someone else”</a:t>
            </a:r>
          </a:p>
          <a:p>
            <a:pPr marL="739775" indent="-274638"/>
            <a:r>
              <a:rPr lang="en-US" sz="2800" dirty="0"/>
              <a:t>USERRA does NOT cover persons who are:</a:t>
            </a:r>
          </a:p>
          <a:p>
            <a:pPr marL="1314450" lvl="1"/>
            <a:r>
              <a:rPr lang="en-US" sz="2000" dirty="0"/>
              <a:t>Self-employed</a:t>
            </a:r>
          </a:p>
          <a:p>
            <a:pPr marL="1314450" lvl="1"/>
            <a:r>
              <a:rPr lang="en-US" sz="2000" dirty="0"/>
              <a:t>Employed for brief, non-recurrent periods</a:t>
            </a:r>
          </a:p>
          <a:p>
            <a:pPr marL="1314450" lvl="1"/>
            <a:r>
              <a:rPr lang="en-US" sz="2000" dirty="0"/>
              <a:t>Independent contractors*; or</a:t>
            </a:r>
          </a:p>
          <a:p>
            <a:pPr marL="1314450" lvl="1"/>
            <a:r>
              <a:rPr lang="en-US" sz="2000" dirty="0"/>
              <a:t>Students (there are USERRA-like protections for students under 20 U.S.C. § 1091c</a:t>
            </a:r>
            <a:r>
              <a:rPr lang="en-US" sz="2000" dirty="0">
                <a:latin typeface="Calibri"/>
              </a:rPr>
              <a:t>)</a:t>
            </a:r>
            <a:endParaRPr lang="en-US" sz="20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43100" y="304800"/>
            <a:ext cx="8305800" cy="1371600"/>
          </a:xfrm>
        </p:spPr>
        <p:txBody>
          <a:bodyPr>
            <a:normAutofit/>
          </a:bodyPr>
          <a:lstStyle/>
          <a:p>
            <a:pPr eaLnBrk="1" hangingPunct="1">
              <a:lnSpc>
                <a:spcPct val="75000"/>
              </a:lnSpc>
            </a:pPr>
            <a:r>
              <a:rPr lang="en-US" dirty="0"/>
              <a:t>Absence Due to Military Service</a:t>
            </a:r>
          </a:p>
        </p:txBody>
      </p:sp>
      <p:sp>
        <p:nvSpPr>
          <p:cNvPr id="8195" name="Rectangle 3"/>
          <p:cNvSpPr>
            <a:spLocks noGrp="1" noChangeArrowheads="1"/>
          </p:cNvSpPr>
          <p:nvPr>
            <p:ph idx="1"/>
          </p:nvPr>
        </p:nvSpPr>
        <p:spPr>
          <a:xfrm>
            <a:off x="1676400" y="2209800"/>
            <a:ext cx="8229600" cy="4419600"/>
          </a:xfrm>
        </p:spPr>
        <p:txBody>
          <a:bodyPr>
            <a:normAutofit fontScale="70000" lnSpcReduction="20000"/>
          </a:bodyPr>
          <a:lstStyle/>
          <a:p>
            <a:pPr marL="739775" indent="-274638">
              <a:lnSpc>
                <a:spcPct val="80000"/>
              </a:lnSpc>
            </a:pPr>
            <a:endParaRPr lang="en-US" sz="2400" dirty="0"/>
          </a:p>
          <a:p>
            <a:pPr marL="739775" indent="-274638">
              <a:lnSpc>
                <a:spcPct val="80000"/>
              </a:lnSpc>
            </a:pPr>
            <a:r>
              <a:rPr lang="en-US" sz="2900" dirty="0"/>
              <a:t>“Service in the uniformed services” includes:</a:t>
            </a:r>
          </a:p>
          <a:p>
            <a:pPr marL="1314450" lvl="1">
              <a:lnSpc>
                <a:spcPct val="120000"/>
              </a:lnSpc>
            </a:pPr>
            <a:r>
              <a:rPr lang="en-US" sz="2400" dirty="0"/>
              <a:t>Active and Reserve components of the Armed Forces of  the United States (to include National Guard duty under Federal authority - Title 10 &amp; 32);</a:t>
            </a:r>
          </a:p>
          <a:p>
            <a:pPr marL="1314450" lvl="1">
              <a:lnSpc>
                <a:spcPct val="80000"/>
              </a:lnSpc>
            </a:pPr>
            <a:r>
              <a:rPr lang="en-US" sz="2400" dirty="0"/>
              <a:t>Public Health Service; </a:t>
            </a:r>
          </a:p>
          <a:p>
            <a:pPr marL="1314450" lvl="1">
              <a:lnSpc>
                <a:spcPct val="80000"/>
              </a:lnSpc>
            </a:pPr>
            <a:r>
              <a:rPr lang="en-US" sz="2400" dirty="0"/>
              <a:t>As designated by President in emergencies</a:t>
            </a:r>
          </a:p>
          <a:p>
            <a:pPr marL="1314450" lvl="1">
              <a:lnSpc>
                <a:spcPct val="80000"/>
              </a:lnSpc>
            </a:pPr>
            <a:r>
              <a:rPr lang="en-US" sz="2400" dirty="0"/>
              <a:t>Voluntary or involuntary call-ups;</a:t>
            </a:r>
          </a:p>
          <a:p>
            <a:pPr marL="1314450" lvl="1">
              <a:lnSpc>
                <a:spcPct val="80000"/>
              </a:lnSpc>
            </a:pPr>
            <a:r>
              <a:rPr lang="en-US" sz="2400" dirty="0"/>
              <a:t>Intermittent disaster response service/training</a:t>
            </a:r>
          </a:p>
          <a:p>
            <a:pPr marL="739775" indent="-274638">
              <a:lnSpc>
                <a:spcPct val="80000"/>
              </a:lnSpc>
            </a:pPr>
            <a:endParaRPr lang="en-US" sz="2400" dirty="0"/>
          </a:p>
          <a:p>
            <a:pPr marL="739775" indent="-274638">
              <a:lnSpc>
                <a:spcPct val="120000"/>
              </a:lnSpc>
            </a:pPr>
            <a:r>
              <a:rPr lang="en-US" sz="2900" dirty="0"/>
              <a:t>National Guard members serving on State Active Duty: a) for 14 days or more, b) in support of a national emergency declared by the President under the National Emergencies Act, or c) in support of a major disaster declared by the President under Section 401 of the Stafford Act, are now covered under USERRA.</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7400" y="304800"/>
            <a:ext cx="8229600" cy="1371600"/>
          </a:xfrm>
          <a:noFill/>
        </p:spPr>
        <p:txBody>
          <a:bodyPr vert="horz" lIns="90488" tIns="44450" rIns="90488" bIns="44450" rtlCol="0" anchor="ctr">
            <a:normAutofit/>
          </a:bodyPr>
          <a:lstStyle/>
          <a:p>
            <a:pPr eaLnBrk="1" hangingPunct="1"/>
            <a:r>
              <a:rPr lang="en-US" dirty="0"/>
              <a:t>Advance Notice to your Employer</a:t>
            </a:r>
          </a:p>
        </p:txBody>
      </p:sp>
      <p:sp>
        <p:nvSpPr>
          <p:cNvPr id="9219" name="Rectangle 3"/>
          <p:cNvSpPr>
            <a:spLocks noGrp="1" noChangeArrowheads="1"/>
          </p:cNvSpPr>
          <p:nvPr>
            <p:ph idx="1"/>
          </p:nvPr>
        </p:nvSpPr>
        <p:spPr>
          <a:xfrm>
            <a:off x="1828800" y="2209800"/>
            <a:ext cx="8229600" cy="4038600"/>
          </a:xfrm>
          <a:noFill/>
        </p:spPr>
        <p:txBody>
          <a:bodyPr vert="horz" lIns="90488" tIns="44450" rIns="90488" bIns="44450" rtlCol="0">
            <a:normAutofit/>
          </a:bodyPr>
          <a:lstStyle/>
          <a:p>
            <a:pPr lvl="1">
              <a:buFont typeface="Wingdings" panose="05000000000000000000" pitchFamily="2" charset="2"/>
              <a:buChar char="§"/>
              <a:tabLst>
                <a:tab pos="2336800" algn="l"/>
              </a:tabLst>
            </a:pPr>
            <a:r>
              <a:rPr lang="en-US" sz="2400" dirty="0"/>
              <a:t>Notice can be either verbal or written, but should be in writing to protect all parties</a:t>
            </a:r>
          </a:p>
          <a:p>
            <a:pPr lvl="1">
              <a:buFont typeface="Wingdings" panose="05000000000000000000" pitchFamily="2" charset="2"/>
              <a:buChar char="§"/>
              <a:tabLst>
                <a:tab pos="2336800" algn="l"/>
              </a:tabLst>
            </a:pPr>
            <a:endParaRPr lang="en-US" sz="1800" dirty="0"/>
          </a:p>
          <a:p>
            <a:pPr lvl="1">
              <a:buFont typeface="Wingdings" panose="05000000000000000000" pitchFamily="2" charset="2"/>
              <a:buChar char="§"/>
              <a:tabLst>
                <a:tab pos="2336800" algn="l"/>
              </a:tabLst>
            </a:pPr>
            <a:r>
              <a:rPr lang="en-US" sz="2400" dirty="0"/>
              <a:t>No time frame specified in USERRA, but regulations recommend at least 30 days prior</a:t>
            </a:r>
          </a:p>
          <a:p>
            <a:pPr lvl="1" algn="ctr">
              <a:buFont typeface="Wingdings" panose="05000000000000000000" pitchFamily="2" charset="2"/>
              <a:buChar char="§"/>
              <a:tabLst>
                <a:tab pos="2336800" algn="l"/>
              </a:tabLst>
            </a:pPr>
            <a:endParaRPr lang="en-US" sz="1800" dirty="0"/>
          </a:p>
          <a:p>
            <a:pPr lvl="1">
              <a:buFont typeface="Wingdings" panose="05000000000000000000" pitchFamily="2" charset="2"/>
              <a:buChar char="§"/>
              <a:tabLst>
                <a:tab pos="2336800" algn="l"/>
              </a:tabLst>
            </a:pPr>
            <a:r>
              <a:rPr lang="en-US" sz="2400" dirty="0"/>
              <a:t>Exception to notice requirement: </a:t>
            </a:r>
          </a:p>
          <a:p>
            <a:pPr marL="800100" lvl="1" indent="-342900">
              <a:buFont typeface="Wingdings" panose="05000000000000000000" pitchFamily="2" charset="2"/>
              <a:buChar char="§"/>
              <a:tabLst>
                <a:tab pos="2336800" algn="l"/>
              </a:tabLst>
            </a:pPr>
            <a:r>
              <a:rPr lang="en-US" sz="2400" dirty="0"/>
              <a:t>        “military necessity” or “unreasonableness”</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8&quot; unique_id=&quot;14278&quot;&gt;&lt;/object&gt;&lt;object type=&quot;2&quot; unique_id=&quot;14279&quot;&gt;&lt;object type=&quot;3&quot; unique_id=&quot;14280&quot;&gt;&lt;property id=&quot;20148&quot; value=&quot;5&quot;/&gt;&lt;property id=&quot;20300&quot; value=&quot;Slide 1 - &amp;quot;UNIFORMED SERVICES EMPLOYMENT AND REEMPLOYMENT RIGHTS ACT (USERRA)&amp;#x0D;&amp;#x0A;&amp;#x0D;&amp;#x0A;&amp;quot;&quot;/&gt;&lt;property id=&quot;20307&quot; value=&quot;302&quot;/&gt;&lt;/object&gt;&lt;object type=&quot;3&quot; unique_id=&quot;14281&quot;&gt;&lt;property id=&quot;20148&quot; value=&quot;5&quot;/&gt;&lt;property id=&quot;20300&quot; value=&quot;Slide 2 - &amp;quot;USERRA Briefing Outline&amp;quot;&quot;/&gt;&lt;property id=&quot;20307&quot; value=&quot;259&quot;/&gt;&lt;/object&gt;&lt;object type=&quot;3&quot; unique_id=&quot;14282&quot;&gt;&lt;property id=&quot;20148&quot; value=&quot;5&quot;/&gt;&lt;property id=&quot;20300&quot; value=&quot;Slide 3 - &amp;quot;USERRA Background Information&amp;quot;&quot;/&gt;&lt;property id=&quot;20307&quot; value=&quot;261&quot;/&gt;&lt;/object&gt;&lt;object type=&quot;3&quot; unique_id=&quot;14283&quot;&gt;&lt;property id=&quot;20148&quot; value=&quot;5&quot;/&gt;&lt;property id=&quot;20300&quot; value=&quot;Slide 4 - &amp;quot;USERRA Background Information&amp;quot;&quot;/&gt;&lt;property id=&quot;20307&quot; value=&quot;262&quot;/&gt;&lt;/object&gt;&lt;object type=&quot;3&quot; unique_id=&quot;14284&quot;&gt;&lt;property id=&quot;20148&quot; value=&quot;5&quot;/&gt;&lt;property id=&quot;20300&quot; value=&quot;Slide 5 - &amp;quot;Prerequisites for Coverage&amp;quot;&quot;/&gt;&lt;property id=&quot;20307&quot; value=&quot;264&quot;/&gt;&lt;/object&gt;&lt;object type=&quot;3&quot; unique_id=&quot;14285&quot;&gt;&lt;property id=&quot;20148&quot; value=&quot;5&quot;/&gt;&lt;property id=&quot;20300&quot; value=&quot;Slide 6 - &amp;quot;Civilian Job&amp;quot;&quot;/&gt;&lt;property id=&quot;20307&quot; value=&quot;295&quot;/&gt;&lt;/object&gt;&lt;object type=&quot;3&quot; unique_id=&quot;14286&quot;&gt;&lt;property id=&quot;20148&quot; value=&quot;5&quot;/&gt;&lt;property id=&quot;20300&quot; value=&quot;Slide 7 - &amp;quot;Absence Due to Military Service&amp;quot;&quot;/&gt;&lt;property id=&quot;20307&quot; value=&quot;296&quot;/&gt;&lt;/object&gt;&lt;object type=&quot;3&quot; unique_id=&quot;14287&quot;&gt;&lt;property id=&quot;20148&quot; value=&quot;5&quot;/&gt;&lt;property id=&quot;20300&quot; value=&quot;Slide 8 - &amp;quot;Advance Notice to your Employer&amp;quot;&quot;/&gt;&lt;property id=&quot;20307&quot; value=&quot;265&quot;/&gt;&lt;/object&gt;&lt;object type=&quot;3&quot; unique_id=&quot;14288&quot;&gt;&lt;property id=&quot;20148&quot; value=&quot;5&quot;/&gt;&lt;property id=&quot;20300&quot; value=&quot;Slide 9 - &amp;quot;Military Service &amp;#x0D;&amp;#x0A;Cannot Exceed 5 Years&amp;quot;&quot;/&gt;&lt;property id=&quot;20307&quot; value=&quot;266&quot;/&gt;&lt;/object&gt;&lt;object type=&quot;3&quot; unique_id=&quot;14289&quot;&gt;&lt;property id=&quot;20148&quot; value=&quot;5&quot;/&gt;&lt;property id=&quot;20300&quot; value=&quot;Slide 10 - &amp;quot;Discharge Characterization&amp;#x0D;&amp;#x0A;&amp;quot;&quot;/&gt;&lt;property id=&quot;20307&quot; value=&quot;267&quot;/&gt;&lt;/object&gt;&lt;object type=&quot;3&quot; unique_id=&quot;14290&quot;&gt;&lt;property id=&quot;20148&quot; value=&quot;5&quot;/&gt;&lt;property id=&quot;20300&quot; value=&quot;Slide 11 - &amp;quot;Discharge Characterization&amp;quot;&quot;/&gt;&lt;property id=&quot;20307&quot; value=&quot;268&quot;/&gt;&lt;/object&gt;&lt;object type=&quot;3&quot; unique_id=&quot;14291&quot;&gt;&lt;property id=&quot;20148&quot; value=&quot;5&quot;/&gt;&lt;property id=&quot;20300&quot; value=&quot;Slide 12 - &amp;quot;Timely Reporting&amp;#x0D;&amp;#x0A;&amp;quot;&quot;/&gt;&lt;property id=&quot;20307&quot; value=&quot;269&quot;/&gt;&lt;/object&gt;&lt;object type=&quot;3&quot; unique_id=&quot;14292&quot;&gt;&lt;property id=&quot;20148&quot; value=&quot;5&quot;/&gt;&lt;property id=&quot;20300&quot; value=&quot;Slide 13 - &amp;quot;Timely Reporting&amp;#x0D;&amp;#x0A;&amp;quot;&quot;/&gt;&lt;property id=&quot;20307&quot; value=&quot;270&quot;/&gt;&lt;/object&gt;&lt;object type=&quot;3&quot; unique_id=&quot;14293&quot;&gt;&lt;property id=&quot;20148&quot; value=&quot;5&quot;/&gt;&lt;property id=&quot;20300&quot; value=&quot;Slide 14 - &amp;quot;USERRA Protections&amp;quot;&quot;/&gt;&lt;property id=&quot;20307&quot; value=&quot;272&quot;/&gt;&lt;/object&gt;&lt;object type=&quot;3&quot; unique_id=&quot;14294&quot;&gt;&lt;property id=&quot;20148&quot; value=&quot;5&quot;/&gt;&lt;property id=&quot;20300&quot; value=&quot;Slide 15 - &amp;quot;Anti-discrimination Provision&amp;#x0D;&amp;#x0A;&amp;quot;&quot;/&gt;&lt;property id=&quot;20307&quot; value=&quot;273&quot;/&gt;&lt;/object&gt;&lt;object type=&quot;3&quot; unique_id=&quot;14295&quot;&gt;&lt;property id=&quot;20148&quot; value=&quot;5&quot;/&gt;&lt;property id=&quot;20300&quot; value=&quot;Slide 16 - &amp;quot;Benefit or Benefit of Employment&amp;quot;&quot;/&gt;&lt;property id=&quot;20307&quot; value=&quot;274&quot;/&gt;&lt;/object&gt;&lt;object type=&quot;3&quot; unique_id=&quot;14296&quot;&gt;&lt;property id=&quot;20148&quot; value=&quot;5&quot;/&gt;&lt;property id=&quot;20300&quot; value=&quot;Slide 17 - &amp;quot;Prompt Reemployment&amp;quot;&quot;/&gt;&lt;property id=&quot;20307&quot; value=&quot;275&quot;/&gt;&lt;/object&gt;&lt;object type=&quot;3&quot; unique_id=&quot;14297&quot;&gt;&lt;property id=&quot;20148&quot; value=&quot;5&quot;/&gt;&lt;property id=&quot;20300&quot; value=&quot;Slide 20 - &amp;quot;Prompt Reemployment&amp;quot;&quot;/&gt;&lt;property id=&quot;20307&quot; value=&quot;276&quot;/&gt;&lt;/object&gt;&lt;object type=&quot;3&quot; unique_id=&quot;14300&quot;&gt;&lt;property id=&quot;20148&quot; value=&quot;5&quot;/&gt;&lt;property id=&quot;20300&quot; value=&quot;Slide 21 - &amp;quot;Health Insurance Coverage&amp;quot;&quot;/&gt;&lt;property id=&quot;20307&quot; value=&quot;279&quot;/&gt;&lt;/object&gt;&lt;object type=&quot;3&quot; unique_id=&quot;14301&quot;&gt;&lt;property id=&quot;20148&quot; value=&quot;5&quot;/&gt;&lt;property id=&quot;20300&quot; value=&quot;Slide 22 - &amp;quot;Health Insurance Coverage&amp;quot;&quot;/&gt;&lt;property id=&quot;20307&quot; value=&quot;280&quot;/&gt;&lt;/object&gt;&lt;object type=&quot;3&quot; unique_id=&quot;14302&quot;&gt;&lt;property id=&quot;20148&quot; value=&quot;5&quot;/&gt;&lt;property id=&quot;20300&quot; value=&quot;Slide 23 - &amp;quot;Special Protection From Discharge &amp;quot;&quot;/&gt;&lt;property id=&quot;20307&quot; value=&quot;281&quot;/&gt;&lt;/object&gt;&lt;object type=&quot;3&quot; unique_id=&quot;14303&quot;&gt;&lt;property id=&quot;20148&quot; value=&quot;5&quot;/&gt;&lt;property id=&quot;20300&quot; value=&quot;Slide 24 - &amp;quot;Miscellaneous Protections&amp;#x0D;&amp;#x0A;Some “little known facts.”&amp;quot;&quot;/&gt;&lt;property id=&quot;20307&quot; value=&quot;282&quot;/&gt;&lt;/object&gt;&lt;object type=&quot;3&quot; unique_id=&quot;14304&quot;&gt;&lt;property id=&quot;20148&quot; value=&quot;5&quot;/&gt;&lt;property id=&quot;20300&quot; value=&quot;Slide 25 - &amp;quot;Employer Defenses&amp;#x0D;&amp;#x0A;&amp;quot;&quot;/&gt;&lt;property id=&quot;20307&quot; value=&quot;284&quot;/&gt;&lt;/object&gt;&lt;object type=&quot;3&quot; unique_id=&quot;14305&quot;&gt;&lt;property id=&quot;20148&quot; value=&quot;5&quot;/&gt;&lt;property id=&quot;20300&quot; value=&quot;Slide 26 - &amp;quot;Vignette 1&amp;#x0D;&amp;#x0A;&amp;quot;&quot;/&gt;&lt;property id=&quot;20307&quot; value=&quot;292&quot;/&gt;&lt;/object&gt;&lt;object type=&quot;3&quot; unique_id=&quot;14306&quot;&gt;&lt;property id=&quot;20148&quot; value=&quot;5&quot;/&gt;&lt;property id=&quot;20300&quot; value=&quot;Slide 27 - &amp;quot;Vignette 2&amp;#x0D;&amp;#x0A;&amp;quot;&quot;/&gt;&lt;property id=&quot;20307&quot; value=&quot;301&quot;/&gt;&lt;/object&gt;&lt;object type=&quot;3&quot; unique_id=&quot;14307&quot;&gt;&lt;property id=&quot;20148&quot; value=&quot;5&quot;/&gt;&lt;property id=&quot;20300&quot; value=&quot;Slide 28 - &amp;quot;USERRA  POCs&amp;quot;&quot;/&gt;&lt;property id=&quot;20307&quot; value=&quot;285&quot;/&gt;&lt;/object&gt;&lt;object type=&quot;3&quot; unique_id=&quot;14308&quot;&gt;&lt;property id=&quot;20148&quot; value=&quot;5&quot;/&gt;&lt;property id=&quot;20300&quot; value=&quot;Slide 29 - &amp;quot;Employer Support of the Guard &amp;#x0D;&amp;#x0A;and Reserve (ESGR)&amp;quot;&quot;/&gt;&lt;property id=&quot;20307&quot; value=&quot;286&quot;/&gt;&lt;/object&gt;&lt;object type=&quot;3&quot; unique_id=&quot;14309&quot;&gt;&lt;property id=&quot;20148&quot; value=&quot;5&quot;/&gt;&lt;property id=&quot;20300&quot; value=&quot;Slide 30 - &amp;quot;Department of Labor – Veterans’ Employment and Training Service &amp;#x0D;&amp;#x0A;(DOL-VETS)&amp;quot;&quot;/&gt;&lt;property id=&quot;20307&quot; value=&quot;287&quot;/&gt;&lt;/object&gt;&lt;object type=&quot;3&quot; unique_id=&quot;14310&quot;&gt;&lt;property id=&quot;20148&quot; value=&quot;5&quot;/&gt;&lt;property id=&quot;20300&quot; value=&quot;Slide 31 - &amp;quot;Private Lawsuit to Enforce USERRA&amp;quot;&quot;/&gt;&lt;property id=&quot;20307&quot; value=&quot;288&quot;/&gt;&lt;/object&gt;&lt;object type=&quot;3&quot; unique_id=&quot;14311&quot;&gt;&lt;property id=&quot;20148&quot; value=&quot;5&quot;/&gt;&lt;property id=&quot;20300&quot; value=&quot;Slide 32 - &amp;quot;Legal Assistance Attorney (JAG)&amp;quot;&quot;/&gt;&lt;property id=&quot;20307&quot; value=&quot;289&quot;/&gt;&lt;/object&gt;&lt;object type=&quot;3&quot; unique_id=&quot;14312&quot;&gt;&lt;property id=&quot;20148&quot; value=&quot;5&quot;/&gt;&lt;property id=&quot;20300&quot; value=&quot;Slide 33 - &amp;quot;Conclusion&amp;quot;&quot;/&gt;&lt;property id=&quot;20307&quot; value=&quot;297&quot;/&gt;&lt;/object&gt;&lt;object type=&quot;3&quot; unique_id=&quot;14313&quot;&gt;&lt;property id=&quot;20148&quot; value=&quot;5&quot;/&gt;&lt;property id=&quot;20300&quot; value=&quot;Slide 34 - &amp;quot;Questions?&amp;quot;&quot;/&gt;&lt;property id=&quot;20307&quot; value=&quot;291&quot;/&gt;&lt;/object&gt;&lt;object type=&quot;3&quot; unique_id=&quot;14386&quot;&gt;&lt;property id=&quot;20148&quot; value=&quot;5&quot;/&gt;&lt;property id=&quot;20300&quot; value=&quot;Slide 18 - &amp;quot;Escalator Principal &amp;quot;&quot;/&gt;&lt;property id=&quot;20307&quot; value=&quot;303&quot;/&gt;&lt;/object&gt;&lt;object type=&quot;3&quot; unique_id=&quot;14387&quot;&gt;&lt;property id=&quot;20148&quot; value=&quot;5&quot;/&gt;&lt;property id=&quot;20300&quot; value=&quot;Slide 19 - &amp;quot;Seniority&amp;#x0D;&amp;#x0A;&amp;quot;&quot;/&gt;&lt;property id=&quot;20307&quot; value=&quot;304&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Approval_x0020_Status xmlns="bfc0eaa3-de91-41db-ab70-a1befecdd27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932A02711E8B394C9FB0EB73B60A78BD" ma:contentTypeVersion="5" ma:contentTypeDescription="Create a new PowerPoint." ma:contentTypeScope="" ma:versionID="041ff44d6e9cb9a04a9e54ab41558e5a">
  <xsd:schema xmlns:xsd="http://www.w3.org/2001/XMLSchema" xmlns:p="http://schemas.microsoft.com/office/2006/metadata/properties" xmlns:ns2="bfc0eaa3-de91-41db-ab70-a1befecdd27d" targetNamespace="http://schemas.microsoft.com/office/2006/metadata/properties" ma:root="true" ma:fieldsID="42482a24a09144bb0127bf4610b962eb" ns2:_="">
    <xsd:import namespace="bfc0eaa3-de91-41db-ab70-a1befecdd27d"/>
    <xsd:element name="properties">
      <xsd:complexType>
        <xsd:sequence>
          <xsd:element name="documentManagement">
            <xsd:complexType>
              <xsd:all>
                <xsd:element ref="ns2:Approval_x0020_Status" minOccurs="0"/>
              </xsd:all>
            </xsd:complexType>
          </xsd:element>
        </xsd:sequence>
      </xsd:complexType>
    </xsd:element>
  </xsd:schema>
  <xsd:schema xmlns:xsd="http://www.w3.org/2001/XMLSchema" xmlns:dms="http://schemas.microsoft.com/office/2006/documentManagement/types" targetNamespace="bfc0eaa3-de91-41db-ab70-a1befecdd27d" elementFormDefault="qualified">
    <xsd:import namespace="http://schemas.microsoft.com/office/2006/documentManagement/types"/>
    <xsd:element name="Approval_x0020_Status" ma:index="8" nillable="true" ma:displayName="Approval Status" ma:list="{b9c6d69c-2220-4a4d-85d5-93ad1027418d}" ma:internalName="Approval_x0020_Status" ma:showField="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8FA9F81F-158D-4AD3-A35B-492BAB4E5D6F}">
  <ds:schemaRefs>
    <ds:schemaRef ds:uri="http://purl.org/dc/terms/"/>
    <ds:schemaRef ds:uri="bfc0eaa3-de91-41db-ab70-a1befecdd27d"/>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30355B9-8C7F-4BCA-9F2F-66B3D23DDA77}">
  <ds:schemaRefs>
    <ds:schemaRef ds:uri="http://schemas.microsoft.com/sharepoint/v3/contenttype/forms"/>
  </ds:schemaRefs>
</ds:datastoreItem>
</file>

<file path=customXml/itemProps3.xml><?xml version="1.0" encoding="utf-8"?>
<ds:datastoreItem xmlns:ds="http://schemas.openxmlformats.org/officeDocument/2006/customXml" ds:itemID="{0C8E24F3-C176-4496-9013-703791DCE2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0eaa3-de91-41db-ab70-a1befecdd27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DCCB3525-6863-41A5-8C2B-473620578FA7}">
  <ds:schemaRefs>
    <ds:schemaRef ds:uri="http://schemas.microsoft.com/office/2006/metadata/longProperties"/>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Banded</Template>
  <TotalTime>18038</TotalTime>
  <Words>6050</Words>
  <Application>Microsoft Office PowerPoint</Application>
  <PresentationFormat>Widescreen</PresentationFormat>
  <Paragraphs>507</Paragraphs>
  <Slides>36</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Corbel</vt:lpstr>
      <vt:lpstr>Webdings</vt:lpstr>
      <vt:lpstr>Wingdings</vt:lpstr>
      <vt:lpstr>Banded</vt:lpstr>
      <vt:lpstr>Army STANDARD TRAINING PACKAGE </vt:lpstr>
      <vt:lpstr>UNIFORMED SERVICES EMPLOYMENT AND REEMPLOYMENT RIGHTS ACT (USERRA)  </vt:lpstr>
      <vt:lpstr>USERRA Briefing Outline</vt:lpstr>
      <vt:lpstr>USERRA Background Information</vt:lpstr>
      <vt:lpstr>USERRA Background Information</vt:lpstr>
      <vt:lpstr>Prerequisites for REEMPLOYMENT RIGHTS</vt:lpstr>
      <vt:lpstr>Civilian Job</vt:lpstr>
      <vt:lpstr>Absence Due to Military Service</vt:lpstr>
      <vt:lpstr>Advance Notice to your Employer</vt:lpstr>
      <vt:lpstr>Military Service  Cannot Exceed 5 Years</vt:lpstr>
      <vt:lpstr> Discharge Characterization </vt:lpstr>
      <vt:lpstr>Discharge Characterization</vt:lpstr>
      <vt:lpstr> Timely Reporting </vt:lpstr>
      <vt:lpstr> Timely Reporting </vt:lpstr>
      <vt:lpstr>USERRA Protections</vt:lpstr>
      <vt:lpstr>Prompt Reemployment</vt:lpstr>
      <vt:lpstr>Escalator Principal </vt:lpstr>
      <vt:lpstr> Seniority </vt:lpstr>
      <vt:lpstr>Prompt Reemployment</vt:lpstr>
      <vt:lpstr>Health Insurance Coverage</vt:lpstr>
      <vt:lpstr>Health Insurance Coverage</vt:lpstr>
      <vt:lpstr>Special Protection From Discharge </vt:lpstr>
      <vt:lpstr>Miscellaneous Protections Some “little known facts”</vt:lpstr>
      <vt:lpstr>Employer Defenses </vt:lpstr>
      <vt:lpstr> Discrimination Protections </vt:lpstr>
      <vt:lpstr>Benefit of Employment</vt:lpstr>
      <vt:lpstr>Retaliation Protections</vt:lpstr>
      <vt:lpstr>Vignette 1 </vt:lpstr>
      <vt:lpstr>Vignette 2 </vt:lpstr>
      <vt:lpstr>USERRA  POCs</vt:lpstr>
      <vt:lpstr>Employer Support of the Guard  and Reserve (ESGR)</vt:lpstr>
      <vt:lpstr>Department of Labor – Veterans’ Employment and Training Service  (DOL-VETS)</vt:lpstr>
      <vt:lpstr>Private Lawsuit to Enforce USERRA</vt:lpstr>
      <vt:lpstr>Legal Assistance Attorney (JAG)</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Kinslow, Christopher Hays LTC USARMY HQDA TJAGLCS (USA)</cp:lastModifiedBy>
  <cp:revision>446</cp:revision>
  <cp:lastPrinted>2020-02-05T14:18:36Z</cp:lastPrinted>
  <dcterms:created xsi:type="dcterms:W3CDTF">2003-03-25T02:45:24Z</dcterms:created>
  <dcterms:modified xsi:type="dcterms:W3CDTF">2024-10-02T14:13:08Z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0x010100932A02711E8B394C9FB0EB73B60A78BD</vt:lpwstr>
  </property>
  <property fmtid="{D5CDD505-2E9C-101B-9397-08002B2CF9AE}" pid="8" name="_SourceUrl">
    <vt:lpwstr/>
  </property>
  <property fmtid="{D5CDD505-2E9C-101B-9397-08002B2CF9AE}" pid="9" name="ContentType">
    <vt:lpwstr>Document</vt:lpwstr>
  </property>
</Properties>
</file>